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6858000" cx="12192000"/>
  <p:notesSz cx="6858000" cy="9144000"/>
  <p:embeddedFontLst>
    <p:embeddedFont>
      <p:font typeface="Ubuntu"/>
      <p:regular r:id="rId26"/>
      <p:bold r:id="rId27"/>
      <p:italic r:id="rId28"/>
      <p:boldItalic r:id="rId29"/>
    </p:embeddedFont>
    <p:embeddedFont>
      <p:font typeface="Play"/>
      <p:regular r:id="rId30"/>
      <p:bold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Roboto Mono"/>
      <p:regular r:id="rId36"/>
      <p:bold r:id="rId37"/>
      <p:italic r:id="rId38"/>
      <p:boldItalic r:id="rId39"/>
    </p:embeddedFont>
    <p:embeddedFont>
      <p:font typeface="Open Sans Light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Light-regular.fntdata"/><Relationship Id="rId20" Type="http://schemas.openxmlformats.org/officeDocument/2006/relationships/slide" Target="slides/slide15.xml"/><Relationship Id="rId42" Type="http://schemas.openxmlformats.org/officeDocument/2006/relationships/font" Target="fonts/OpenSansLight-italic.fntdata"/><Relationship Id="rId41" Type="http://schemas.openxmlformats.org/officeDocument/2006/relationships/font" Target="fonts/OpenSansLight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OpenSansLight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buntu-regular.fntdata"/><Relationship Id="rId25" Type="http://schemas.openxmlformats.org/officeDocument/2006/relationships/slide" Target="slides/slide20.xml"/><Relationship Id="rId28" Type="http://schemas.openxmlformats.org/officeDocument/2006/relationships/font" Target="fonts/Ubuntu-italic.fntdata"/><Relationship Id="rId27" Type="http://schemas.openxmlformats.org/officeDocument/2006/relationships/font" Target="fonts/Ubuntu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lay-bold.fntdata"/><Relationship Id="rId30" Type="http://schemas.openxmlformats.org/officeDocument/2006/relationships/font" Target="fonts/Play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37" Type="http://schemas.openxmlformats.org/officeDocument/2006/relationships/font" Target="fonts/RobotoMono-bold.fntdata"/><Relationship Id="rId14" Type="http://schemas.openxmlformats.org/officeDocument/2006/relationships/slide" Target="slides/slide9.xml"/><Relationship Id="rId36" Type="http://schemas.openxmlformats.org/officeDocument/2006/relationships/font" Target="fonts/RobotoMono-regular.fntdata"/><Relationship Id="rId17" Type="http://schemas.openxmlformats.org/officeDocument/2006/relationships/slide" Target="slides/slide12.xml"/><Relationship Id="rId39" Type="http://schemas.openxmlformats.org/officeDocument/2006/relationships/font" Target="fonts/RobotoMono-boldItalic.fntdata"/><Relationship Id="rId16" Type="http://schemas.openxmlformats.org/officeDocument/2006/relationships/slide" Target="slides/slide11.xml"/><Relationship Id="rId38" Type="http://schemas.openxmlformats.org/officeDocument/2006/relationships/font" Target="fonts/RobotoMon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3.png>
</file>

<file path=ppt/media/image4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74b21ece2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374b21ece25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74b21ece2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374b21ece25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74b21ece2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374b21ece25_0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74b21ece25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374b21ece25_0_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74b21ece25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374b21ece25_0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74b21ece25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374b21ece25_0_10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74b21ece25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74b21ece25_0_1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74b21ece25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374b21ece25_0_1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74b21ece2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374b21ece25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74b21ece2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374b21ece25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Title Slide" showMasterSp="0">
  <p:cSld name="23_Title Slide">
    <p:bg>
      <p:bgPr>
        <a:solidFill>
          <a:srgbClr val="F1F3FE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/>
          <p:nvPr>
            <p:ph idx="2" type="pic"/>
          </p:nvPr>
        </p:nvSpPr>
        <p:spPr>
          <a:xfrm>
            <a:off x="3008674" y="1434584"/>
            <a:ext cx="3087328" cy="3988832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 type="title">
  <p:cSld name="TITLE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9" name="Google Shape;39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" type="obj">
  <p:cSld name="OBJEC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de section" type="secHead">
  <p:cSld name="SECTION_HEAD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1" name="Google Shape;5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ux contenus" type="twoObj">
  <p:cSld name="TWO_OBJECTS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1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ison" type="twoTxTwoObj">
  <p:cSld name="TWO_OBJECTS_WITH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4" name="Google Shape;64;p1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6" name="Google Shape;66;p1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 avec légende" type="objTx">
  <p:cSld name="OBJECT_WITH_CAPTIO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8" name="Google Shape;78;p1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9" name="Google Shape;79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vec légende" type="picTx">
  <p:cSld name="PICTURE_WITH_CAPTION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1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6" name="Google Shape;8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 vertical" type="vertTx">
  <p:cSld name="VERTICAL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">
  <p:cSld name="Slide 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vertical et texte" type="vertTitleAndTx">
  <p:cSld name="VERTICAL_TITLE_AND_VERTICAL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>
            <p:ph idx="2" type="pic"/>
          </p:nvPr>
        </p:nvSpPr>
        <p:spPr>
          <a:xfrm>
            <a:off x="6066886" y="1242707"/>
            <a:ext cx="5104373" cy="501954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/>
          <p:nvPr>
            <p:ph idx="2" type="pic"/>
          </p:nvPr>
        </p:nvSpPr>
        <p:spPr>
          <a:xfrm>
            <a:off x="955965" y="1282892"/>
            <a:ext cx="5458691" cy="446281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Custom Layout">
  <p:cSld name="17_Custom Layou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855367" y="714153"/>
            <a:ext cx="2888835" cy="5667907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22" name="Google Shape;22;p6"/>
          <p:cNvSpPr/>
          <p:nvPr>
            <p:ph idx="2" type="pic"/>
          </p:nvPr>
        </p:nvSpPr>
        <p:spPr>
          <a:xfrm>
            <a:off x="8139205" y="1003916"/>
            <a:ext cx="2321159" cy="508837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Title Slide" showMasterSp="0">
  <p:cSld name="13_Title Slid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/>
          <p:nvPr>
            <p:ph idx="2" type="pic"/>
          </p:nvPr>
        </p:nvSpPr>
        <p:spPr>
          <a:xfrm>
            <a:off x="1" y="0"/>
            <a:ext cx="4698955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Title Slide">
  <p:cSld name="17_Title Slid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/>
          <p:nvPr>
            <p:ph idx="2" type="pic"/>
          </p:nvPr>
        </p:nvSpPr>
        <p:spPr>
          <a:xfrm>
            <a:off x="5181600" y="1607457"/>
            <a:ext cx="5486400" cy="2659743"/>
          </a:xfrm>
          <a:prstGeom prst="round2SameRect">
            <a:avLst>
              <a:gd fmla="val 4662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1_Title Slide">
  <p:cSld name="31_Title Slid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>
            <p:ph idx="2" type="pic"/>
          </p:nvPr>
        </p:nvSpPr>
        <p:spPr>
          <a:xfrm>
            <a:off x="1433618" y="2642536"/>
            <a:ext cx="1577377" cy="1577376"/>
          </a:xfrm>
          <a:prstGeom prst="rect">
            <a:avLst/>
          </a:prstGeom>
          <a:noFill/>
          <a:ln>
            <a:noFill/>
          </a:ln>
          <a:effectLst>
            <a:outerShdw blurRad="330200" sx="102000" rotWithShape="0" algn="ctr" sy="102000">
              <a:srgbClr val="000000">
                <a:alpha val="20784"/>
              </a:srgbClr>
            </a:outerShdw>
          </a:effectLst>
        </p:spPr>
      </p:sp>
      <p:sp>
        <p:nvSpPr>
          <p:cNvPr id="29" name="Google Shape;29;p9"/>
          <p:cNvSpPr/>
          <p:nvPr>
            <p:ph idx="3" type="pic"/>
          </p:nvPr>
        </p:nvSpPr>
        <p:spPr>
          <a:xfrm>
            <a:off x="4016081" y="2642536"/>
            <a:ext cx="1577377" cy="1577376"/>
          </a:xfrm>
          <a:prstGeom prst="rect">
            <a:avLst/>
          </a:prstGeom>
          <a:noFill/>
          <a:ln>
            <a:noFill/>
          </a:ln>
          <a:effectLst>
            <a:outerShdw blurRad="330200" sx="102000" rotWithShape="0" algn="ctr" sy="102000">
              <a:srgbClr val="000000">
                <a:alpha val="20784"/>
              </a:srgbClr>
            </a:outerShdw>
          </a:effectLst>
        </p:spPr>
      </p:sp>
      <p:sp>
        <p:nvSpPr>
          <p:cNvPr id="30" name="Google Shape;30;p9"/>
          <p:cNvSpPr/>
          <p:nvPr>
            <p:ph idx="4" type="pic"/>
          </p:nvPr>
        </p:nvSpPr>
        <p:spPr>
          <a:xfrm>
            <a:off x="6598544" y="2642536"/>
            <a:ext cx="1577377" cy="1577376"/>
          </a:xfrm>
          <a:prstGeom prst="rect">
            <a:avLst/>
          </a:prstGeom>
          <a:noFill/>
          <a:ln>
            <a:noFill/>
          </a:ln>
          <a:effectLst>
            <a:outerShdw blurRad="330200" sx="102000" rotWithShape="0" algn="ctr" sy="102000">
              <a:srgbClr val="000000">
                <a:alpha val="20784"/>
              </a:srgbClr>
            </a:outerShdw>
          </a:effectLst>
        </p:spPr>
      </p:sp>
      <p:sp>
        <p:nvSpPr>
          <p:cNvPr id="31" name="Google Shape;31;p9"/>
          <p:cNvSpPr/>
          <p:nvPr>
            <p:ph idx="5" type="pic"/>
          </p:nvPr>
        </p:nvSpPr>
        <p:spPr>
          <a:xfrm>
            <a:off x="9181006" y="2642536"/>
            <a:ext cx="1577377" cy="1577376"/>
          </a:xfrm>
          <a:prstGeom prst="rect">
            <a:avLst/>
          </a:prstGeom>
          <a:noFill/>
          <a:ln>
            <a:noFill/>
          </a:ln>
          <a:effectLst>
            <a:outerShdw blurRad="330200" sx="102000" rotWithShape="0" algn="ctr" sy="102000">
              <a:srgbClr val="000000">
                <a:alpha val="20784"/>
              </a:srgbClr>
            </a:outerShdw>
          </a:effectLst>
        </p:spPr>
      </p:sp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2_Title Slide">
  <p:cSld name="22_Title Slide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/>
          <p:nvPr>
            <p:ph idx="2" type="pic"/>
          </p:nvPr>
        </p:nvSpPr>
        <p:spPr>
          <a:xfrm>
            <a:off x="3008672" y="3249473"/>
            <a:ext cx="3087328" cy="261923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68531" y="3020109"/>
            <a:ext cx="3254938" cy="817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/>
          <p:nvPr/>
        </p:nvSpPr>
        <p:spPr>
          <a:xfrm rot="10800000">
            <a:off x="10430456" y="442743"/>
            <a:ext cx="1431666" cy="5354932"/>
          </a:xfrm>
          <a:custGeom>
            <a:rect b="b" l="l" r="r" t="t"/>
            <a:pathLst>
              <a:path extrusionOk="0" h="4576865" w="1650336">
                <a:moveTo>
                  <a:pt x="1650336" y="0"/>
                </a:moveTo>
                <a:lnTo>
                  <a:pt x="1650336" y="356206"/>
                </a:lnTo>
                <a:cubicBezTo>
                  <a:pt x="1257399" y="366457"/>
                  <a:pt x="1060931" y="536445"/>
                  <a:pt x="1060931" y="866170"/>
                </a:cubicBezTo>
                <a:lnTo>
                  <a:pt x="1060931" y="1622147"/>
                </a:lnTo>
                <a:cubicBezTo>
                  <a:pt x="1060931" y="1989458"/>
                  <a:pt x="870441" y="2206428"/>
                  <a:pt x="489463" y="2273057"/>
                </a:cubicBezTo>
                <a:lnTo>
                  <a:pt x="489463" y="2303808"/>
                </a:lnTo>
                <a:cubicBezTo>
                  <a:pt x="870441" y="2370436"/>
                  <a:pt x="1060931" y="2587406"/>
                  <a:pt x="1060931" y="2954717"/>
                </a:cubicBezTo>
                <a:lnTo>
                  <a:pt x="1060931" y="3715820"/>
                </a:lnTo>
                <a:cubicBezTo>
                  <a:pt x="1060931" y="3890079"/>
                  <a:pt x="1110902" y="4016502"/>
                  <a:pt x="1210845" y="4095089"/>
                </a:cubicBezTo>
                <a:cubicBezTo>
                  <a:pt x="1310787" y="4173677"/>
                  <a:pt x="1457285" y="4214679"/>
                  <a:pt x="1650336" y="4218096"/>
                </a:cubicBezTo>
                <a:lnTo>
                  <a:pt x="1650336" y="4576865"/>
                </a:lnTo>
                <a:cubicBezTo>
                  <a:pt x="1325736" y="4573448"/>
                  <a:pt x="1074598" y="4499132"/>
                  <a:pt x="896922" y="4353915"/>
                </a:cubicBezTo>
                <a:cubicBezTo>
                  <a:pt x="719246" y="4208700"/>
                  <a:pt x="630408" y="4004543"/>
                  <a:pt x="630408" y="3741446"/>
                </a:cubicBezTo>
                <a:lnTo>
                  <a:pt x="630408" y="2964968"/>
                </a:lnTo>
                <a:cubicBezTo>
                  <a:pt x="630408" y="2787292"/>
                  <a:pt x="576592" y="2660441"/>
                  <a:pt x="468962" y="2584416"/>
                </a:cubicBezTo>
                <a:cubicBezTo>
                  <a:pt x="361331" y="2508392"/>
                  <a:pt x="205011" y="2470379"/>
                  <a:pt x="0" y="2470379"/>
                </a:cubicBezTo>
                <a:lnTo>
                  <a:pt x="0" y="2109048"/>
                </a:lnTo>
                <a:cubicBezTo>
                  <a:pt x="222095" y="2105631"/>
                  <a:pt x="382687" y="2064629"/>
                  <a:pt x="481775" y="1986041"/>
                </a:cubicBezTo>
                <a:cubicBezTo>
                  <a:pt x="580864" y="1907454"/>
                  <a:pt x="630408" y="1786156"/>
                  <a:pt x="630408" y="1622147"/>
                </a:cubicBezTo>
                <a:lnTo>
                  <a:pt x="630408" y="837981"/>
                </a:lnTo>
                <a:cubicBezTo>
                  <a:pt x="630408" y="573176"/>
                  <a:pt x="722663" y="367311"/>
                  <a:pt x="907172" y="220386"/>
                </a:cubicBezTo>
                <a:cubicBezTo>
                  <a:pt x="1091682" y="73462"/>
                  <a:pt x="1339404" y="0"/>
                  <a:pt x="1650336" y="0"/>
                </a:cubicBez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6" name="Google Shape;186;p31"/>
          <p:cNvSpPr/>
          <p:nvPr/>
        </p:nvSpPr>
        <p:spPr>
          <a:xfrm>
            <a:off x="5623559" y="115473"/>
            <a:ext cx="4130100" cy="17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</a:rPr>
              <a:t>Principaux avantages de TypeScript</a:t>
            </a:r>
            <a:r>
              <a:rPr lang="en-US" sz="2800">
                <a:solidFill>
                  <a:schemeClr val="dk1"/>
                </a:solidFill>
              </a:rPr>
              <a:t> par rapport à JavaScript</a:t>
            </a:r>
            <a:endParaRPr sz="3100"/>
          </a:p>
        </p:txBody>
      </p:sp>
      <p:sp>
        <p:nvSpPr>
          <p:cNvPr id="187" name="Google Shape;187;p31"/>
          <p:cNvSpPr/>
          <p:nvPr/>
        </p:nvSpPr>
        <p:spPr>
          <a:xfrm>
            <a:off x="5370100" y="1746975"/>
            <a:ext cx="4952400" cy="38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-US" sz="1900">
                <a:solidFill>
                  <a:schemeClr val="dk1"/>
                </a:solidFill>
              </a:rPr>
              <a:t>Typage statique</a:t>
            </a:r>
            <a:r>
              <a:rPr lang="en-US" sz="1900">
                <a:solidFill>
                  <a:schemeClr val="dk1"/>
                </a:solidFill>
              </a:rPr>
              <a:t> ✅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-US" sz="1900">
                <a:solidFill>
                  <a:schemeClr val="dk1"/>
                </a:solidFill>
              </a:rPr>
              <a:t>Code plus maintenable</a:t>
            </a:r>
            <a:r>
              <a:rPr lang="en-US" sz="1900">
                <a:solidFill>
                  <a:schemeClr val="dk1"/>
                </a:solidFill>
              </a:rPr>
              <a:t> 📚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-US" sz="1900">
                <a:solidFill>
                  <a:schemeClr val="dk1"/>
                </a:solidFill>
              </a:rPr>
              <a:t>Compatible JavaScript</a:t>
            </a:r>
            <a:r>
              <a:rPr lang="en-US" sz="1900">
                <a:solidFill>
                  <a:schemeClr val="dk1"/>
                </a:solidFill>
              </a:rPr>
              <a:t> 🔄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-US" sz="1900">
                <a:solidFill>
                  <a:schemeClr val="dk1"/>
                </a:solidFill>
              </a:rPr>
              <a:t>Support IDE avancé</a:t>
            </a:r>
            <a:r>
              <a:rPr lang="en-US" sz="1900">
                <a:solidFill>
                  <a:schemeClr val="dk1"/>
                </a:solidFill>
              </a:rPr>
              <a:t> 💡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-US" sz="1900">
                <a:solidFill>
                  <a:schemeClr val="dk1"/>
                </a:solidFill>
              </a:rPr>
              <a:t>Fonctionnalités modernes</a:t>
            </a:r>
            <a:r>
              <a:rPr lang="en-US" sz="1900">
                <a:solidFill>
                  <a:schemeClr val="dk1"/>
                </a:solidFill>
              </a:rPr>
              <a:t> 🚀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-US" sz="1900">
                <a:solidFill>
                  <a:schemeClr val="dk1"/>
                </a:solidFill>
              </a:rPr>
              <a:t>Meilleure collaboration</a:t>
            </a:r>
            <a:r>
              <a:rPr lang="en-US" sz="1900">
                <a:solidFill>
                  <a:schemeClr val="dk1"/>
                </a:solidFill>
              </a:rPr>
              <a:t> 🤝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7F7F7F"/>
              </a:solidFill>
              <a:latin typeface="Play"/>
              <a:ea typeface="Play"/>
              <a:cs typeface="Play"/>
              <a:sym typeface="Play"/>
            </a:endParaRPr>
          </a:p>
        </p:txBody>
      </p:sp>
      <p:grpSp>
        <p:nvGrpSpPr>
          <p:cNvPr id="188" name="Google Shape;188;p31"/>
          <p:cNvGrpSpPr/>
          <p:nvPr/>
        </p:nvGrpSpPr>
        <p:grpSpPr>
          <a:xfrm>
            <a:off x="1342633" y="6429418"/>
            <a:ext cx="2626074" cy="246300"/>
            <a:chOff x="666027" y="6491338"/>
            <a:chExt cx="2626074" cy="246300"/>
          </a:xfrm>
        </p:grpSpPr>
        <p:sp>
          <p:nvSpPr>
            <p:cNvPr id="189" name="Google Shape;189;p31"/>
            <p:cNvSpPr/>
            <p:nvPr/>
          </p:nvSpPr>
          <p:spPr>
            <a:xfrm>
              <a:off x="666027" y="6562424"/>
              <a:ext cx="95578" cy="93971"/>
            </a:xfrm>
            <a:custGeom>
              <a:rect b="b" l="l" r="r" t="t"/>
              <a:pathLst>
                <a:path extrusionOk="0" h="54" w="55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2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190" name="Google Shape;190;p31"/>
            <p:cNvSpPr txBox="1"/>
            <p:nvPr/>
          </p:nvSpPr>
          <p:spPr>
            <a:xfrm>
              <a:off x="771801" y="6491338"/>
              <a:ext cx="25203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>
                  <a:solidFill>
                    <a:schemeClr val="lt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2019.All Rights Reserved</a:t>
              </a:r>
              <a:endParaRPr b="0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pic>
        <p:nvPicPr>
          <p:cNvPr id="191" name="Google Shape;19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/>
          <p:nvPr/>
        </p:nvSpPr>
        <p:spPr>
          <a:xfrm rot="10800000">
            <a:off x="10430456" y="442743"/>
            <a:ext cx="1431666" cy="5354932"/>
          </a:xfrm>
          <a:custGeom>
            <a:rect b="b" l="l" r="r" t="t"/>
            <a:pathLst>
              <a:path extrusionOk="0" h="4576865" w="1650336">
                <a:moveTo>
                  <a:pt x="1650336" y="0"/>
                </a:moveTo>
                <a:lnTo>
                  <a:pt x="1650336" y="356206"/>
                </a:lnTo>
                <a:cubicBezTo>
                  <a:pt x="1257399" y="366457"/>
                  <a:pt x="1060931" y="536445"/>
                  <a:pt x="1060931" y="866170"/>
                </a:cubicBezTo>
                <a:lnTo>
                  <a:pt x="1060931" y="1622147"/>
                </a:lnTo>
                <a:cubicBezTo>
                  <a:pt x="1060931" y="1989458"/>
                  <a:pt x="870441" y="2206428"/>
                  <a:pt x="489463" y="2273057"/>
                </a:cubicBezTo>
                <a:lnTo>
                  <a:pt x="489463" y="2303808"/>
                </a:lnTo>
                <a:cubicBezTo>
                  <a:pt x="870441" y="2370436"/>
                  <a:pt x="1060931" y="2587406"/>
                  <a:pt x="1060931" y="2954717"/>
                </a:cubicBezTo>
                <a:lnTo>
                  <a:pt x="1060931" y="3715820"/>
                </a:lnTo>
                <a:cubicBezTo>
                  <a:pt x="1060931" y="3890079"/>
                  <a:pt x="1110902" y="4016502"/>
                  <a:pt x="1210845" y="4095089"/>
                </a:cubicBezTo>
                <a:cubicBezTo>
                  <a:pt x="1310787" y="4173677"/>
                  <a:pt x="1457285" y="4214679"/>
                  <a:pt x="1650336" y="4218096"/>
                </a:cubicBezTo>
                <a:lnTo>
                  <a:pt x="1650336" y="4576865"/>
                </a:lnTo>
                <a:cubicBezTo>
                  <a:pt x="1325736" y="4573448"/>
                  <a:pt x="1074598" y="4499132"/>
                  <a:pt x="896922" y="4353915"/>
                </a:cubicBezTo>
                <a:cubicBezTo>
                  <a:pt x="719246" y="4208700"/>
                  <a:pt x="630408" y="4004543"/>
                  <a:pt x="630408" y="3741446"/>
                </a:cubicBezTo>
                <a:lnTo>
                  <a:pt x="630408" y="2964968"/>
                </a:lnTo>
                <a:cubicBezTo>
                  <a:pt x="630408" y="2787292"/>
                  <a:pt x="576592" y="2660441"/>
                  <a:pt x="468962" y="2584416"/>
                </a:cubicBezTo>
                <a:cubicBezTo>
                  <a:pt x="361331" y="2508392"/>
                  <a:pt x="205011" y="2470379"/>
                  <a:pt x="0" y="2470379"/>
                </a:cubicBezTo>
                <a:lnTo>
                  <a:pt x="0" y="2109048"/>
                </a:lnTo>
                <a:cubicBezTo>
                  <a:pt x="222095" y="2105631"/>
                  <a:pt x="382687" y="2064629"/>
                  <a:pt x="481775" y="1986041"/>
                </a:cubicBezTo>
                <a:cubicBezTo>
                  <a:pt x="580864" y="1907454"/>
                  <a:pt x="630408" y="1786156"/>
                  <a:pt x="630408" y="1622147"/>
                </a:cubicBezTo>
                <a:lnTo>
                  <a:pt x="630408" y="837981"/>
                </a:lnTo>
                <a:cubicBezTo>
                  <a:pt x="630408" y="573176"/>
                  <a:pt x="722663" y="367311"/>
                  <a:pt x="907172" y="220386"/>
                </a:cubicBezTo>
                <a:cubicBezTo>
                  <a:pt x="1091682" y="73462"/>
                  <a:pt x="1339404" y="0"/>
                  <a:pt x="1650336" y="0"/>
                </a:cubicBez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7" name="Google Shape;197;p32"/>
          <p:cNvSpPr/>
          <p:nvPr/>
        </p:nvSpPr>
        <p:spPr>
          <a:xfrm>
            <a:off x="1342626" y="2475600"/>
            <a:ext cx="3492000" cy="17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</a:rPr>
              <a:t>Framework Express.js</a:t>
            </a:r>
            <a:endParaRPr sz="3100"/>
          </a:p>
        </p:txBody>
      </p:sp>
      <p:sp>
        <p:nvSpPr>
          <p:cNvPr id="198" name="Google Shape;198;p32"/>
          <p:cNvSpPr/>
          <p:nvPr/>
        </p:nvSpPr>
        <p:spPr>
          <a:xfrm>
            <a:off x="4686025" y="857650"/>
            <a:ext cx="5619300" cy="52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</a:rPr>
              <a:t>Express.js</a:t>
            </a:r>
            <a:r>
              <a:rPr lang="en-US" sz="2000">
                <a:solidFill>
                  <a:schemeClr val="dk1"/>
                </a:solidFill>
              </a:rPr>
              <a:t> : Framework minimaliste pour créer des APIs avec Node.js.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</a:rPr>
              <a:t>Fonctionnalités clés</a:t>
            </a:r>
            <a:r>
              <a:rPr lang="en-US" sz="2000">
                <a:solidFill>
                  <a:schemeClr val="dk1"/>
                </a:solidFill>
              </a:rPr>
              <a:t> :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Gestion simple des routes et middlewares.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Compatible avec n’importe quelle base de données.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Flexible et rapide à mettre en place.</a:t>
            </a:r>
            <a:endParaRPr sz="3500">
              <a:solidFill>
                <a:srgbClr val="7F7F7F"/>
              </a:solidFill>
              <a:latin typeface="Play"/>
              <a:ea typeface="Play"/>
              <a:cs typeface="Play"/>
              <a:sym typeface="Play"/>
            </a:endParaRPr>
          </a:p>
        </p:txBody>
      </p:sp>
      <p:grpSp>
        <p:nvGrpSpPr>
          <p:cNvPr id="199" name="Google Shape;199;p32"/>
          <p:cNvGrpSpPr/>
          <p:nvPr/>
        </p:nvGrpSpPr>
        <p:grpSpPr>
          <a:xfrm>
            <a:off x="1342633" y="6429418"/>
            <a:ext cx="2626074" cy="246300"/>
            <a:chOff x="666027" y="6491338"/>
            <a:chExt cx="2626074" cy="246300"/>
          </a:xfrm>
        </p:grpSpPr>
        <p:sp>
          <p:nvSpPr>
            <p:cNvPr id="200" name="Google Shape;200;p32"/>
            <p:cNvSpPr/>
            <p:nvPr/>
          </p:nvSpPr>
          <p:spPr>
            <a:xfrm>
              <a:off x="666027" y="6562424"/>
              <a:ext cx="95578" cy="93971"/>
            </a:xfrm>
            <a:custGeom>
              <a:rect b="b" l="l" r="r" t="t"/>
              <a:pathLst>
                <a:path extrusionOk="0" h="54" w="55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2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01" name="Google Shape;201;p32"/>
            <p:cNvSpPr txBox="1"/>
            <p:nvPr/>
          </p:nvSpPr>
          <p:spPr>
            <a:xfrm>
              <a:off x="771801" y="6491338"/>
              <a:ext cx="25203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>
                  <a:solidFill>
                    <a:schemeClr val="lt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2019.All Rights Reserved</a:t>
              </a:r>
              <a:endParaRPr b="0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pic>
        <p:nvPicPr>
          <p:cNvPr id="202" name="Google Shape;20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/>
          <p:nvPr/>
        </p:nvSpPr>
        <p:spPr>
          <a:xfrm rot="10800000">
            <a:off x="10430456" y="442743"/>
            <a:ext cx="1431666" cy="5354932"/>
          </a:xfrm>
          <a:custGeom>
            <a:rect b="b" l="l" r="r" t="t"/>
            <a:pathLst>
              <a:path extrusionOk="0" h="4576865" w="1650336">
                <a:moveTo>
                  <a:pt x="1650336" y="0"/>
                </a:moveTo>
                <a:lnTo>
                  <a:pt x="1650336" y="356206"/>
                </a:lnTo>
                <a:cubicBezTo>
                  <a:pt x="1257399" y="366457"/>
                  <a:pt x="1060931" y="536445"/>
                  <a:pt x="1060931" y="866170"/>
                </a:cubicBezTo>
                <a:lnTo>
                  <a:pt x="1060931" y="1622147"/>
                </a:lnTo>
                <a:cubicBezTo>
                  <a:pt x="1060931" y="1989458"/>
                  <a:pt x="870441" y="2206428"/>
                  <a:pt x="489463" y="2273057"/>
                </a:cubicBezTo>
                <a:lnTo>
                  <a:pt x="489463" y="2303808"/>
                </a:lnTo>
                <a:cubicBezTo>
                  <a:pt x="870441" y="2370436"/>
                  <a:pt x="1060931" y="2587406"/>
                  <a:pt x="1060931" y="2954717"/>
                </a:cubicBezTo>
                <a:lnTo>
                  <a:pt x="1060931" y="3715820"/>
                </a:lnTo>
                <a:cubicBezTo>
                  <a:pt x="1060931" y="3890079"/>
                  <a:pt x="1110902" y="4016502"/>
                  <a:pt x="1210845" y="4095089"/>
                </a:cubicBezTo>
                <a:cubicBezTo>
                  <a:pt x="1310787" y="4173677"/>
                  <a:pt x="1457285" y="4214679"/>
                  <a:pt x="1650336" y="4218096"/>
                </a:cubicBezTo>
                <a:lnTo>
                  <a:pt x="1650336" y="4576865"/>
                </a:lnTo>
                <a:cubicBezTo>
                  <a:pt x="1325736" y="4573448"/>
                  <a:pt x="1074598" y="4499132"/>
                  <a:pt x="896922" y="4353915"/>
                </a:cubicBezTo>
                <a:cubicBezTo>
                  <a:pt x="719246" y="4208700"/>
                  <a:pt x="630408" y="4004543"/>
                  <a:pt x="630408" y="3741446"/>
                </a:cubicBezTo>
                <a:lnTo>
                  <a:pt x="630408" y="2964968"/>
                </a:lnTo>
                <a:cubicBezTo>
                  <a:pt x="630408" y="2787292"/>
                  <a:pt x="576592" y="2660441"/>
                  <a:pt x="468962" y="2584416"/>
                </a:cubicBezTo>
                <a:cubicBezTo>
                  <a:pt x="361331" y="2508392"/>
                  <a:pt x="205011" y="2470379"/>
                  <a:pt x="0" y="2470379"/>
                </a:cubicBezTo>
                <a:lnTo>
                  <a:pt x="0" y="2109048"/>
                </a:lnTo>
                <a:cubicBezTo>
                  <a:pt x="222095" y="2105631"/>
                  <a:pt x="382687" y="2064629"/>
                  <a:pt x="481775" y="1986041"/>
                </a:cubicBezTo>
                <a:cubicBezTo>
                  <a:pt x="580864" y="1907454"/>
                  <a:pt x="630408" y="1786156"/>
                  <a:pt x="630408" y="1622147"/>
                </a:cubicBezTo>
                <a:lnTo>
                  <a:pt x="630408" y="837981"/>
                </a:lnTo>
                <a:cubicBezTo>
                  <a:pt x="630408" y="573176"/>
                  <a:pt x="722663" y="367311"/>
                  <a:pt x="907172" y="220386"/>
                </a:cubicBezTo>
                <a:cubicBezTo>
                  <a:pt x="1091682" y="73462"/>
                  <a:pt x="1339404" y="0"/>
                  <a:pt x="1650336" y="0"/>
                </a:cubicBez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8" name="Google Shape;208;p33"/>
          <p:cNvSpPr/>
          <p:nvPr/>
        </p:nvSpPr>
        <p:spPr>
          <a:xfrm>
            <a:off x="1342626" y="2475600"/>
            <a:ext cx="3492000" cy="17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</a:rPr>
              <a:t>MongoDB et Mongoose ODM</a:t>
            </a:r>
            <a:endParaRPr sz="3100"/>
          </a:p>
        </p:txBody>
      </p:sp>
      <p:sp>
        <p:nvSpPr>
          <p:cNvPr id="209" name="Google Shape;209;p33"/>
          <p:cNvSpPr/>
          <p:nvPr/>
        </p:nvSpPr>
        <p:spPr>
          <a:xfrm>
            <a:off x="4686025" y="857650"/>
            <a:ext cx="5619300" cy="52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44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400"/>
              <a:buChar char="●"/>
            </a:pPr>
            <a:r>
              <a:rPr b="1" lang="en-US" sz="2500">
                <a:solidFill>
                  <a:schemeClr val="dk1"/>
                </a:solidFill>
              </a:rPr>
              <a:t>MongoDB</a:t>
            </a:r>
            <a:r>
              <a:rPr lang="en-US" sz="2500">
                <a:solidFill>
                  <a:schemeClr val="dk1"/>
                </a:solidFill>
              </a:rPr>
              <a:t> : Base de données NoSQL orientée documents (stocke en JSON).</a:t>
            </a:r>
            <a:br>
              <a:rPr lang="en-US" sz="2500">
                <a:solidFill>
                  <a:schemeClr val="dk1"/>
                </a:solidFill>
              </a:rPr>
            </a:br>
            <a:endParaRPr sz="2500">
              <a:solidFill>
                <a:schemeClr val="dk1"/>
              </a:solidFill>
            </a:endParaRPr>
          </a:p>
          <a:p>
            <a:pPr indent="-444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●"/>
            </a:pPr>
            <a:r>
              <a:rPr b="1" lang="en-US" sz="2500">
                <a:solidFill>
                  <a:schemeClr val="dk1"/>
                </a:solidFill>
              </a:rPr>
              <a:t>Mongoose</a:t>
            </a:r>
            <a:r>
              <a:rPr lang="en-US" sz="2500">
                <a:solidFill>
                  <a:schemeClr val="dk1"/>
                </a:solidFill>
              </a:rPr>
              <a:t> : ODM (</a:t>
            </a:r>
            <a:r>
              <a:rPr i="1" lang="en-US" sz="2500">
                <a:solidFill>
                  <a:schemeClr val="dk1"/>
                </a:solidFill>
              </a:rPr>
              <a:t>Object Data Modeling</a:t>
            </a:r>
            <a:r>
              <a:rPr lang="en-US" sz="2500">
                <a:solidFill>
                  <a:schemeClr val="dk1"/>
                </a:solidFill>
              </a:rPr>
              <a:t>) pour MongoDB, facilitant la définition de schémas et la validation des données.</a:t>
            </a:r>
            <a:endParaRPr b="1" sz="3400">
              <a:solidFill>
                <a:schemeClr val="dk1"/>
              </a:solidFill>
            </a:endParaRPr>
          </a:p>
        </p:txBody>
      </p:sp>
      <p:grpSp>
        <p:nvGrpSpPr>
          <p:cNvPr id="210" name="Google Shape;210;p33"/>
          <p:cNvGrpSpPr/>
          <p:nvPr/>
        </p:nvGrpSpPr>
        <p:grpSpPr>
          <a:xfrm>
            <a:off x="1342633" y="6429418"/>
            <a:ext cx="2626074" cy="246300"/>
            <a:chOff x="666027" y="6491338"/>
            <a:chExt cx="2626074" cy="246300"/>
          </a:xfrm>
        </p:grpSpPr>
        <p:sp>
          <p:nvSpPr>
            <p:cNvPr id="211" name="Google Shape;211;p33"/>
            <p:cNvSpPr/>
            <p:nvPr/>
          </p:nvSpPr>
          <p:spPr>
            <a:xfrm>
              <a:off x="666027" y="6562424"/>
              <a:ext cx="95578" cy="93971"/>
            </a:xfrm>
            <a:custGeom>
              <a:rect b="b" l="l" r="r" t="t"/>
              <a:pathLst>
                <a:path extrusionOk="0" h="54" w="55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2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12" name="Google Shape;212;p33"/>
            <p:cNvSpPr txBox="1"/>
            <p:nvPr/>
          </p:nvSpPr>
          <p:spPr>
            <a:xfrm>
              <a:off x="771801" y="6491338"/>
              <a:ext cx="25203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>
                  <a:solidFill>
                    <a:schemeClr val="lt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2019.All Rights Reserved</a:t>
              </a:r>
              <a:endParaRPr b="0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pic>
        <p:nvPicPr>
          <p:cNvPr id="213" name="Google Shape;21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/>
          <p:nvPr/>
        </p:nvSpPr>
        <p:spPr>
          <a:xfrm rot="10800000">
            <a:off x="10430456" y="442743"/>
            <a:ext cx="1431666" cy="5354932"/>
          </a:xfrm>
          <a:custGeom>
            <a:rect b="b" l="l" r="r" t="t"/>
            <a:pathLst>
              <a:path extrusionOk="0" h="4576865" w="1650336">
                <a:moveTo>
                  <a:pt x="1650336" y="0"/>
                </a:moveTo>
                <a:lnTo>
                  <a:pt x="1650336" y="356206"/>
                </a:lnTo>
                <a:cubicBezTo>
                  <a:pt x="1257399" y="366457"/>
                  <a:pt x="1060931" y="536445"/>
                  <a:pt x="1060931" y="866170"/>
                </a:cubicBezTo>
                <a:lnTo>
                  <a:pt x="1060931" y="1622147"/>
                </a:lnTo>
                <a:cubicBezTo>
                  <a:pt x="1060931" y="1989458"/>
                  <a:pt x="870441" y="2206428"/>
                  <a:pt x="489463" y="2273057"/>
                </a:cubicBezTo>
                <a:lnTo>
                  <a:pt x="489463" y="2303808"/>
                </a:lnTo>
                <a:cubicBezTo>
                  <a:pt x="870441" y="2370436"/>
                  <a:pt x="1060931" y="2587406"/>
                  <a:pt x="1060931" y="2954717"/>
                </a:cubicBezTo>
                <a:lnTo>
                  <a:pt x="1060931" y="3715820"/>
                </a:lnTo>
                <a:cubicBezTo>
                  <a:pt x="1060931" y="3890079"/>
                  <a:pt x="1110902" y="4016502"/>
                  <a:pt x="1210845" y="4095089"/>
                </a:cubicBezTo>
                <a:cubicBezTo>
                  <a:pt x="1310787" y="4173677"/>
                  <a:pt x="1457285" y="4214679"/>
                  <a:pt x="1650336" y="4218096"/>
                </a:cubicBezTo>
                <a:lnTo>
                  <a:pt x="1650336" y="4576865"/>
                </a:lnTo>
                <a:cubicBezTo>
                  <a:pt x="1325736" y="4573448"/>
                  <a:pt x="1074598" y="4499132"/>
                  <a:pt x="896922" y="4353915"/>
                </a:cubicBezTo>
                <a:cubicBezTo>
                  <a:pt x="719246" y="4208700"/>
                  <a:pt x="630408" y="4004543"/>
                  <a:pt x="630408" y="3741446"/>
                </a:cubicBezTo>
                <a:lnTo>
                  <a:pt x="630408" y="2964968"/>
                </a:lnTo>
                <a:cubicBezTo>
                  <a:pt x="630408" y="2787292"/>
                  <a:pt x="576592" y="2660441"/>
                  <a:pt x="468962" y="2584416"/>
                </a:cubicBezTo>
                <a:cubicBezTo>
                  <a:pt x="361331" y="2508392"/>
                  <a:pt x="205011" y="2470379"/>
                  <a:pt x="0" y="2470379"/>
                </a:cubicBezTo>
                <a:lnTo>
                  <a:pt x="0" y="2109048"/>
                </a:lnTo>
                <a:cubicBezTo>
                  <a:pt x="222095" y="2105631"/>
                  <a:pt x="382687" y="2064629"/>
                  <a:pt x="481775" y="1986041"/>
                </a:cubicBezTo>
                <a:cubicBezTo>
                  <a:pt x="580864" y="1907454"/>
                  <a:pt x="630408" y="1786156"/>
                  <a:pt x="630408" y="1622147"/>
                </a:cubicBezTo>
                <a:lnTo>
                  <a:pt x="630408" y="837981"/>
                </a:lnTo>
                <a:cubicBezTo>
                  <a:pt x="630408" y="573176"/>
                  <a:pt x="722663" y="367311"/>
                  <a:pt x="907172" y="220386"/>
                </a:cubicBezTo>
                <a:cubicBezTo>
                  <a:pt x="1091682" y="73462"/>
                  <a:pt x="1339404" y="0"/>
                  <a:pt x="1650336" y="0"/>
                </a:cubicBez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9" name="Google Shape;219;p34"/>
          <p:cNvSpPr/>
          <p:nvPr/>
        </p:nvSpPr>
        <p:spPr>
          <a:xfrm>
            <a:off x="692750" y="2441400"/>
            <a:ext cx="3492000" cy="11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</a:rPr>
              <a:t>Swagger / OpenAPI</a:t>
            </a:r>
            <a:endParaRPr sz="3100"/>
          </a:p>
        </p:txBody>
      </p:sp>
      <p:sp>
        <p:nvSpPr>
          <p:cNvPr id="220" name="Google Shape;220;p34"/>
          <p:cNvSpPr/>
          <p:nvPr/>
        </p:nvSpPr>
        <p:spPr>
          <a:xfrm>
            <a:off x="4686025" y="857650"/>
            <a:ext cx="5619300" cy="52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Swagger</a:t>
            </a:r>
            <a:r>
              <a:rPr lang="en-US" sz="1900">
                <a:solidFill>
                  <a:schemeClr val="dk1"/>
                </a:solidFill>
              </a:rPr>
              <a:t> : Outil pour documenter et tester une API.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Avantages</a:t>
            </a:r>
            <a:r>
              <a:rPr lang="en-US" sz="1900">
                <a:solidFill>
                  <a:schemeClr val="dk1"/>
                </a:solidFill>
              </a:rPr>
              <a:t> :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Interface interactive pour essayer les endpoints.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Documentation claire pour les développeurs.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Génération automatique à partir de code ou fichiers YAML/JSON.</a:t>
            </a:r>
            <a:endParaRPr b="1" sz="3300">
              <a:solidFill>
                <a:schemeClr val="dk1"/>
              </a:solidFill>
            </a:endParaRPr>
          </a:p>
        </p:txBody>
      </p:sp>
      <p:grpSp>
        <p:nvGrpSpPr>
          <p:cNvPr id="221" name="Google Shape;221;p34"/>
          <p:cNvGrpSpPr/>
          <p:nvPr/>
        </p:nvGrpSpPr>
        <p:grpSpPr>
          <a:xfrm>
            <a:off x="1342633" y="6429418"/>
            <a:ext cx="2626074" cy="246300"/>
            <a:chOff x="666027" y="6491338"/>
            <a:chExt cx="2626074" cy="246300"/>
          </a:xfrm>
        </p:grpSpPr>
        <p:sp>
          <p:nvSpPr>
            <p:cNvPr id="222" name="Google Shape;222;p34"/>
            <p:cNvSpPr/>
            <p:nvPr/>
          </p:nvSpPr>
          <p:spPr>
            <a:xfrm>
              <a:off x="666027" y="6562424"/>
              <a:ext cx="95578" cy="93971"/>
            </a:xfrm>
            <a:custGeom>
              <a:rect b="b" l="l" r="r" t="t"/>
              <a:pathLst>
                <a:path extrusionOk="0" h="54" w="55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2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23" name="Google Shape;223;p34"/>
            <p:cNvSpPr txBox="1"/>
            <p:nvPr/>
          </p:nvSpPr>
          <p:spPr>
            <a:xfrm>
              <a:off x="771801" y="6491338"/>
              <a:ext cx="25203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>
                  <a:solidFill>
                    <a:schemeClr val="lt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2019.All Rights Reserved</a:t>
              </a:r>
              <a:endParaRPr b="0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pic>
        <p:nvPicPr>
          <p:cNvPr id="224" name="Google Shape;22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/>
          <p:nvPr/>
        </p:nvSpPr>
        <p:spPr>
          <a:xfrm rot="10800000">
            <a:off x="10430456" y="442743"/>
            <a:ext cx="1431666" cy="5354932"/>
          </a:xfrm>
          <a:custGeom>
            <a:rect b="b" l="l" r="r" t="t"/>
            <a:pathLst>
              <a:path extrusionOk="0" h="4576865" w="1650336">
                <a:moveTo>
                  <a:pt x="1650336" y="0"/>
                </a:moveTo>
                <a:lnTo>
                  <a:pt x="1650336" y="356206"/>
                </a:lnTo>
                <a:cubicBezTo>
                  <a:pt x="1257399" y="366457"/>
                  <a:pt x="1060931" y="536445"/>
                  <a:pt x="1060931" y="866170"/>
                </a:cubicBezTo>
                <a:lnTo>
                  <a:pt x="1060931" y="1622147"/>
                </a:lnTo>
                <a:cubicBezTo>
                  <a:pt x="1060931" y="1989458"/>
                  <a:pt x="870441" y="2206428"/>
                  <a:pt x="489463" y="2273057"/>
                </a:cubicBezTo>
                <a:lnTo>
                  <a:pt x="489463" y="2303808"/>
                </a:lnTo>
                <a:cubicBezTo>
                  <a:pt x="870441" y="2370436"/>
                  <a:pt x="1060931" y="2587406"/>
                  <a:pt x="1060931" y="2954717"/>
                </a:cubicBezTo>
                <a:lnTo>
                  <a:pt x="1060931" y="3715820"/>
                </a:lnTo>
                <a:cubicBezTo>
                  <a:pt x="1060931" y="3890079"/>
                  <a:pt x="1110902" y="4016502"/>
                  <a:pt x="1210845" y="4095089"/>
                </a:cubicBezTo>
                <a:cubicBezTo>
                  <a:pt x="1310787" y="4173677"/>
                  <a:pt x="1457285" y="4214679"/>
                  <a:pt x="1650336" y="4218096"/>
                </a:cubicBezTo>
                <a:lnTo>
                  <a:pt x="1650336" y="4576865"/>
                </a:lnTo>
                <a:cubicBezTo>
                  <a:pt x="1325736" y="4573448"/>
                  <a:pt x="1074598" y="4499132"/>
                  <a:pt x="896922" y="4353915"/>
                </a:cubicBezTo>
                <a:cubicBezTo>
                  <a:pt x="719246" y="4208700"/>
                  <a:pt x="630408" y="4004543"/>
                  <a:pt x="630408" y="3741446"/>
                </a:cubicBezTo>
                <a:lnTo>
                  <a:pt x="630408" y="2964968"/>
                </a:lnTo>
                <a:cubicBezTo>
                  <a:pt x="630408" y="2787292"/>
                  <a:pt x="576592" y="2660441"/>
                  <a:pt x="468962" y="2584416"/>
                </a:cubicBezTo>
                <a:cubicBezTo>
                  <a:pt x="361331" y="2508392"/>
                  <a:pt x="205011" y="2470379"/>
                  <a:pt x="0" y="2470379"/>
                </a:cubicBezTo>
                <a:lnTo>
                  <a:pt x="0" y="2109048"/>
                </a:lnTo>
                <a:cubicBezTo>
                  <a:pt x="222095" y="2105631"/>
                  <a:pt x="382687" y="2064629"/>
                  <a:pt x="481775" y="1986041"/>
                </a:cubicBezTo>
                <a:cubicBezTo>
                  <a:pt x="580864" y="1907454"/>
                  <a:pt x="630408" y="1786156"/>
                  <a:pt x="630408" y="1622147"/>
                </a:cubicBezTo>
                <a:lnTo>
                  <a:pt x="630408" y="837981"/>
                </a:lnTo>
                <a:cubicBezTo>
                  <a:pt x="630408" y="573176"/>
                  <a:pt x="722663" y="367311"/>
                  <a:pt x="907172" y="220386"/>
                </a:cubicBezTo>
                <a:cubicBezTo>
                  <a:pt x="1091682" y="73462"/>
                  <a:pt x="1339404" y="0"/>
                  <a:pt x="1650336" y="0"/>
                </a:cubicBez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30" name="Google Shape;230;p35"/>
          <p:cNvSpPr/>
          <p:nvPr/>
        </p:nvSpPr>
        <p:spPr>
          <a:xfrm>
            <a:off x="350700" y="2390100"/>
            <a:ext cx="3492000" cy="11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</a:rPr>
              <a:t>Concepts de déploiement cloud</a:t>
            </a:r>
            <a:endParaRPr sz="3100"/>
          </a:p>
        </p:txBody>
      </p:sp>
      <p:sp>
        <p:nvSpPr>
          <p:cNvPr id="231" name="Google Shape;231;p35"/>
          <p:cNvSpPr/>
          <p:nvPr/>
        </p:nvSpPr>
        <p:spPr>
          <a:xfrm>
            <a:off x="4301275" y="315600"/>
            <a:ext cx="6004200" cy="65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Objectif</a:t>
            </a:r>
            <a:r>
              <a:rPr lang="en-US" sz="1900">
                <a:solidFill>
                  <a:schemeClr val="dk1"/>
                </a:solidFill>
              </a:rPr>
              <a:t> : Rendre l’API accessible sur Internet.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Exemples de services</a:t>
            </a:r>
            <a:r>
              <a:rPr lang="en-US" sz="1900">
                <a:solidFill>
                  <a:schemeClr val="dk1"/>
                </a:solidFill>
              </a:rPr>
              <a:t> : Render, Vercel, AWS, Heroku.</a:t>
            </a:r>
            <a:br>
              <a:rPr lang="en-US" sz="1900">
                <a:solidFill>
                  <a:schemeClr val="dk1"/>
                </a:solidFill>
              </a:rPr>
            </a:br>
            <a:r>
              <a:rPr b="1" lang="en-US" sz="1900">
                <a:solidFill>
                  <a:schemeClr val="dk1"/>
                </a:solidFill>
              </a:rPr>
              <a:t>Principes</a:t>
            </a:r>
            <a:r>
              <a:rPr lang="en-US" sz="1900">
                <a:solidFill>
                  <a:schemeClr val="dk1"/>
                </a:solidFill>
              </a:rPr>
              <a:t> :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Build du projet.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Hébergement des fichiers et du serveur.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Configuration des variables d’environnement.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Étapes typiques :</a:t>
            </a:r>
            <a:endParaRPr b="1"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</a:pPr>
            <a:r>
              <a:rPr lang="en-US" sz="1900">
                <a:solidFill>
                  <a:schemeClr val="dk1"/>
                </a:solidFill>
              </a:rPr>
              <a:t>Push du code sur GitHub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</a:pPr>
            <a:r>
              <a:rPr lang="en-US" sz="1900">
                <a:solidFill>
                  <a:schemeClr val="dk1"/>
                </a:solidFill>
              </a:rPr>
              <a:t>Lien avec la plateforme de déploiement (Vercel, Render…)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AutoNum type="arabicPeriod"/>
            </a:pPr>
            <a:r>
              <a:rPr lang="en-US" sz="1900">
                <a:solidFill>
                  <a:schemeClr val="dk1"/>
                </a:solidFill>
              </a:rPr>
              <a:t>Build et mise en ligne automatique</a:t>
            </a:r>
            <a:endParaRPr sz="1900">
              <a:solidFill>
                <a:schemeClr val="dk1"/>
              </a:solidFill>
            </a:endParaRPr>
          </a:p>
        </p:txBody>
      </p:sp>
      <p:grpSp>
        <p:nvGrpSpPr>
          <p:cNvPr id="232" name="Google Shape;232;p35"/>
          <p:cNvGrpSpPr/>
          <p:nvPr/>
        </p:nvGrpSpPr>
        <p:grpSpPr>
          <a:xfrm>
            <a:off x="1342633" y="6429418"/>
            <a:ext cx="2626074" cy="246300"/>
            <a:chOff x="666027" y="6491338"/>
            <a:chExt cx="2626074" cy="246300"/>
          </a:xfrm>
        </p:grpSpPr>
        <p:sp>
          <p:nvSpPr>
            <p:cNvPr id="233" name="Google Shape;233;p35"/>
            <p:cNvSpPr/>
            <p:nvPr/>
          </p:nvSpPr>
          <p:spPr>
            <a:xfrm>
              <a:off x="666027" y="6562424"/>
              <a:ext cx="95578" cy="93971"/>
            </a:xfrm>
            <a:custGeom>
              <a:rect b="b" l="l" r="r" t="t"/>
              <a:pathLst>
                <a:path extrusionOk="0" h="54" w="55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2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34" name="Google Shape;234;p35"/>
            <p:cNvSpPr txBox="1"/>
            <p:nvPr/>
          </p:nvSpPr>
          <p:spPr>
            <a:xfrm>
              <a:off x="771801" y="6491338"/>
              <a:ext cx="25203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>
                  <a:solidFill>
                    <a:schemeClr val="lt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2019.All Rights Reserved</a:t>
              </a:r>
              <a:endParaRPr b="0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pic>
        <p:nvPicPr>
          <p:cNvPr id="235" name="Google Shape;235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/>
          <p:nvPr/>
        </p:nvSpPr>
        <p:spPr>
          <a:xfrm rot="10800000">
            <a:off x="10430456" y="442743"/>
            <a:ext cx="1431666" cy="5354932"/>
          </a:xfrm>
          <a:custGeom>
            <a:rect b="b" l="l" r="r" t="t"/>
            <a:pathLst>
              <a:path extrusionOk="0" h="4576865" w="1650336">
                <a:moveTo>
                  <a:pt x="1650336" y="0"/>
                </a:moveTo>
                <a:lnTo>
                  <a:pt x="1650336" y="356206"/>
                </a:lnTo>
                <a:cubicBezTo>
                  <a:pt x="1257399" y="366457"/>
                  <a:pt x="1060931" y="536445"/>
                  <a:pt x="1060931" y="866170"/>
                </a:cubicBezTo>
                <a:lnTo>
                  <a:pt x="1060931" y="1622147"/>
                </a:lnTo>
                <a:cubicBezTo>
                  <a:pt x="1060931" y="1989458"/>
                  <a:pt x="870441" y="2206428"/>
                  <a:pt x="489463" y="2273057"/>
                </a:cubicBezTo>
                <a:lnTo>
                  <a:pt x="489463" y="2303808"/>
                </a:lnTo>
                <a:cubicBezTo>
                  <a:pt x="870441" y="2370436"/>
                  <a:pt x="1060931" y="2587406"/>
                  <a:pt x="1060931" y="2954717"/>
                </a:cubicBezTo>
                <a:lnTo>
                  <a:pt x="1060931" y="3715820"/>
                </a:lnTo>
                <a:cubicBezTo>
                  <a:pt x="1060931" y="3890079"/>
                  <a:pt x="1110902" y="4016502"/>
                  <a:pt x="1210845" y="4095089"/>
                </a:cubicBezTo>
                <a:cubicBezTo>
                  <a:pt x="1310787" y="4173677"/>
                  <a:pt x="1457285" y="4214679"/>
                  <a:pt x="1650336" y="4218096"/>
                </a:cubicBezTo>
                <a:lnTo>
                  <a:pt x="1650336" y="4576865"/>
                </a:lnTo>
                <a:cubicBezTo>
                  <a:pt x="1325736" y="4573448"/>
                  <a:pt x="1074598" y="4499132"/>
                  <a:pt x="896922" y="4353915"/>
                </a:cubicBezTo>
                <a:cubicBezTo>
                  <a:pt x="719246" y="4208700"/>
                  <a:pt x="630408" y="4004543"/>
                  <a:pt x="630408" y="3741446"/>
                </a:cubicBezTo>
                <a:lnTo>
                  <a:pt x="630408" y="2964968"/>
                </a:lnTo>
                <a:cubicBezTo>
                  <a:pt x="630408" y="2787292"/>
                  <a:pt x="576592" y="2660441"/>
                  <a:pt x="468962" y="2584416"/>
                </a:cubicBezTo>
                <a:cubicBezTo>
                  <a:pt x="361331" y="2508392"/>
                  <a:pt x="205011" y="2470379"/>
                  <a:pt x="0" y="2470379"/>
                </a:cubicBezTo>
                <a:lnTo>
                  <a:pt x="0" y="2109048"/>
                </a:lnTo>
                <a:cubicBezTo>
                  <a:pt x="222095" y="2105631"/>
                  <a:pt x="382687" y="2064629"/>
                  <a:pt x="481775" y="1986041"/>
                </a:cubicBezTo>
                <a:cubicBezTo>
                  <a:pt x="580864" y="1907454"/>
                  <a:pt x="630408" y="1786156"/>
                  <a:pt x="630408" y="1622147"/>
                </a:cubicBezTo>
                <a:lnTo>
                  <a:pt x="630408" y="837981"/>
                </a:lnTo>
                <a:cubicBezTo>
                  <a:pt x="630408" y="573176"/>
                  <a:pt x="722663" y="367311"/>
                  <a:pt x="907172" y="220386"/>
                </a:cubicBezTo>
                <a:cubicBezTo>
                  <a:pt x="1091682" y="73462"/>
                  <a:pt x="1339404" y="0"/>
                  <a:pt x="1650336" y="0"/>
                </a:cubicBez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241" name="Google Shape;241;p36"/>
          <p:cNvGrpSpPr/>
          <p:nvPr/>
        </p:nvGrpSpPr>
        <p:grpSpPr>
          <a:xfrm>
            <a:off x="1342633" y="6429418"/>
            <a:ext cx="2626074" cy="246300"/>
            <a:chOff x="666027" y="6491338"/>
            <a:chExt cx="2626074" cy="246300"/>
          </a:xfrm>
        </p:grpSpPr>
        <p:sp>
          <p:nvSpPr>
            <p:cNvPr id="242" name="Google Shape;242;p36"/>
            <p:cNvSpPr/>
            <p:nvPr/>
          </p:nvSpPr>
          <p:spPr>
            <a:xfrm>
              <a:off x="666027" y="6562424"/>
              <a:ext cx="95578" cy="93971"/>
            </a:xfrm>
            <a:custGeom>
              <a:rect b="b" l="l" r="r" t="t"/>
              <a:pathLst>
                <a:path extrusionOk="0" h="54" w="55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2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243" name="Google Shape;243;p36"/>
            <p:cNvSpPr txBox="1"/>
            <p:nvPr/>
          </p:nvSpPr>
          <p:spPr>
            <a:xfrm>
              <a:off x="771801" y="6491338"/>
              <a:ext cx="25203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>
                  <a:solidFill>
                    <a:schemeClr val="lt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2019.All Rights Reserved</a:t>
              </a:r>
              <a:endParaRPr b="0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pic>
        <p:nvPicPr>
          <p:cNvPr id="244" name="Google Shape;24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6"/>
          <p:cNvSpPr txBox="1"/>
          <p:nvPr/>
        </p:nvSpPr>
        <p:spPr>
          <a:xfrm>
            <a:off x="1009025" y="1043225"/>
            <a:ext cx="9402000" cy="3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 DU STARTUP-API</a:t>
            </a:r>
            <a:endParaRPr sz="7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/>
          <p:nvPr/>
        </p:nvSpPr>
        <p:spPr>
          <a:xfrm>
            <a:off x="1506899" y="357794"/>
            <a:ext cx="47145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Défis rencontrés et solutions</a:t>
            </a:r>
            <a:endParaRPr b="0" i="0" sz="3600">
              <a:solidFill>
                <a:srgbClr val="FFB000"/>
              </a:solidFill>
              <a:latin typeface="Play"/>
              <a:ea typeface="Play"/>
              <a:cs typeface="Play"/>
              <a:sym typeface="Play"/>
            </a:endParaRPr>
          </a:p>
        </p:txBody>
      </p:sp>
      <p:grpSp>
        <p:nvGrpSpPr>
          <p:cNvPr id="251" name="Google Shape;251;p37"/>
          <p:cNvGrpSpPr/>
          <p:nvPr/>
        </p:nvGrpSpPr>
        <p:grpSpPr>
          <a:xfrm>
            <a:off x="1191373" y="1829325"/>
            <a:ext cx="8704734" cy="677100"/>
            <a:chOff x="3999207" y="2705059"/>
            <a:chExt cx="9589880" cy="677100"/>
          </a:xfrm>
        </p:grpSpPr>
        <p:grpSp>
          <p:nvGrpSpPr>
            <p:cNvPr id="252" name="Google Shape;252;p37"/>
            <p:cNvGrpSpPr/>
            <p:nvPr/>
          </p:nvGrpSpPr>
          <p:grpSpPr>
            <a:xfrm rot="5400000">
              <a:off x="3999207" y="2811631"/>
              <a:ext cx="253165" cy="253165"/>
              <a:chOff x="3414685" y="6908099"/>
              <a:chExt cx="598500" cy="598500"/>
            </a:xfrm>
          </p:grpSpPr>
          <p:sp>
            <p:nvSpPr>
              <p:cNvPr id="253" name="Google Shape;253;p37"/>
              <p:cNvSpPr/>
              <p:nvPr/>
            </p:nvSpPr>
            <p:spPr>
              <a:xfrm rot="-5400000">
                <a:off x="3414685" y="6908099"/>
                <a:ext cx="598500" cy="598500"/>
              </a:xfrm>
              <a:prstGeom prst="roundRect">
                <a:avLst>
                  <a:gd fmla="val 33311" name="adj"/>
                </a:avLst>
              </a:prstGeom>
              <a:solidFill>
                <a:srgbClr val="002069"/>
              </a:solidFill>
              <a:ln>
                <a:noFill/>
              </a:ln>
              <a:effectLst>
                <a:outerShdw blurRad="419100" rotWithShape="0" algn="t" dir="3180000" dist="304800">
                  <a:srgbClr val="000000">
                    <a:alpha val="588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chemeClr val="lt1"/>
                  </a:solidFill>
                  <a:latin typeface="Play"/>
                  <a:ea typeface="Play"/>
                  <a:cs typeface="Play"/>
                  <a:sym typeface="Play"/>
                </a:endParaRPr>
              </a:p>
            </p:txBody>
          </p:sp>
          <p:sp>
            <p:nvSpPr>
              <p:cNvPr id="254" name="Google Shape;254;p37"/>
              <p:cNvSpPr/>
              <p:nvPr/>
            </p:nvSpPr>
            <p:spPr>
              <a:xfrm>
                <a:off x="3606080" y="7145030"/>
                <a:ext cx="215730" cy="124644"/>
              </a:xfrm>
              <a:custGeom>
                <a:rect b="b" l="l" r="r" t="t"/>
                <a:pathLst>
                  <a:path extrusionOk="0" h="228" w="397">
                    <a:moveTo>
                      <a:pt x="50" y="220"/>
                    </a:moveTo>
                    <a:lnTo>
                      <a:pt x="50" y="220"/>
                    </a:lnTo>
                    <a:cubicBezTo>
                      <a:pt x="198" y="71"/>
                      <a:pt x="198" y="71"/>
                      <a:pt x="198" y="71"/>
                    </a:cubicBezTo>
                    <a:cubicBezTo>
                      <a:pt x="354" y="220"/>
                      <a:pt x="354" y="220"/>
                      <a:pt x="354" y="220"/>
                    </a:cubicBezTo>
                    <a:cubicBezTo>
                      <a:pt x="354" y="227"/>
                      <a:pt x="361" y="227"/>
                      <a:pt x="368" y="227"/>
                    </a:cubicBezTo>
                    <a:cubicBezTo>
                      <a:pt x="389" y="227"/>
                      <a:pt x="396" y="220"/>
                      <a:pt x="396" y="198"/>
                    </a:cubicBezTo>
                    <a:cubicBezTo>
                      <a:pt x="396" y="191"/>
                      <a:pt x="396" y="184"/>
                      <a:pt x="389" y="184"/>
                    </a:cubicBezTo>
                    <a:cubicBezTo>
                      <a:pt x="220" y="15"/>
                      <a:pt x="220" y="15"/>
                      <a:pt x="220" y="15"/>
                    </a:cubicBezTo>
                    <a:cubicBezTo>
                      <a:pt x="213" y="8"/>
                      <a:pt x="205" y="0"/>
                      <a:pt x="198" y="0"/>
                    </a:cubicBezTo>
                    <a:cubicBezTo>
                      <a:pt x="191" y="0"/>
                      <a:pt x="184" y="8"/>
                      <a:pt x="177" y="15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" y="184"/>
                      <a:pt x="0" y="191"/>
                      <a:pt x="0" y="198"/>
                    </a:cubicBezTo>
                    <a:cubicBezTo>
                      <a:pt x="0" y="220"/>
                      <a:pt x="15" y="227"/>
                      <a:pt x="29" y="227"/>
                    </a:cubicBezTo>
                    <a:cubicBezTo>
                      <a:pt x="43" y="227"/>
                      <a:pt x="50" y="227"/>
                      <a:pt x="50" y="220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342900" sx="87000" rotWithShape="0" algn="t" dir="5400000" dist="38100" sy="87000">
                  <a:srgbClr val="000000">
                    <a:alpha val="149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595959"/>
                  </a:solidFill>
                  <a:latin typeface="Play"/>
                  <a:ea typeface="Play"/>
                  <a:cs typeface="Play"/>
                  <a:sym typeface="Play"/>
                </a:endParaRPr>
              </a:p>
            </p:txBody>
          </p:sp>
        </p:grpSp>
        <p:sp>
          <p:nvSpPr>
            <p:cNvPr id="255" name="Google Shape;255;p37"/>
            <p:cNvSpPr txBox="1"/>
            <p:nvPr/>
          </p:nvSpPr>
          <p:spPr>
            <a:xfrm>
              <a:off x="4314587" y="2705059"/>
              <a:ext cx="92745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00">
                  <a:solidFill>
                    <a:schemeClr val="dk1"/>
                  </a:solidFill>
                </a:rPr>
                <a:t>Problème</a:t>
              </a:r>
              <a:r>
                <a:rPr lang="en-US" sz="1900">
                  <a:solidFill>
                    <a:schemeClr val="dk1"/>
                  </a:solidFill>
                </a:rPr>
                <a:t> : Erreurs de build TypeScript → </a:t>
              </a:r>
              <a:r>
                <a:rPr b="1" lang="en-US" sz="1900">
                  <a:solidFill>
                    <a:schemeClr val="dk1"/>
                  </a:solidFill>
                </a:rPr>
                <a:t>Solution</a:t>
              </a:r>
              <a:r>
                <a:rPr lang="en-US" sz="1900">
                  <a:solidFill>
                    <a:schemeClr val="dk1"/>
                  </a:solidFill>
                </a:rPr>
                <a:t> : Vérification du </a:t>
              </a:r>
              <a:r>
                <a:rPr lang="en-US" sz="1900">
                  <a:solidFill>
                    <a:srgbClr val="188038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tsconfig.json</a:t>
              </a:r>
              <a:r>
                <a:rPr lang="en-US" sz="1900">
                  <a:solidFill>
                    <a:schemeClr val="dk1"/>
                  </a:solidFill>
                </a:rPr>
                <a:t> et ajout des bons chemins.</a:t>
              </a:r>
              <a:endParaRPr sz="2200"/>
            </a:p>
          </p:txBody>
        </p:sp>
      </p:grpSp>
      <p:grpSp>
        <p:nvGrpSpPr>
          <p:cNvPr id="256" name="Google Shape;256;p37"/>
          <p:cNvGrpSpPr/>
          <p:nvPr/>
        </p:nvGrpSpPr>
        <p:grpSpPr>
          <a:xfrm>
            <a:off x="1191339" y="2631425"/>
            <a:ext cx="8556407" cy="677100"/>
            <a:chOff x="4493820" y="4261366"/>
            <a:chExt cx="8283066" cy="677100"/>
          </a:xfrm>
        </p:grpSpPr>
        <p:grpSp>
          <p:nvGrpSpPr>
            <p:cNvPr id="257" name="Google Shape;257;p37"/>
            <p:cNvGrpSpPr/>
            <p:nvPr/>
          </p:nvGrpSpPr>
          <p:grpSpPr>
            <a:xfrm rot="5400000">
              <a:off x="4493820" y="4265294"/>
              <a:ext cx="253165" cy="253166"/>
              <a:chOff x="6851239" y="5738802"/>
              <a:chExt cx="598500" cy="598500"/>
            </a:xfrm>
          </p:grpSpPr>
          <p:sp>
            <p:nvSpPr>
              <p:cNvPr id="258" name="Google Shape;258;p37"/>
              <p:cNvSpPr/>
              <p:nvPr/>
            </p:nvSpPr>
            <p:spPr>
              <a:xfrm rot="-5400000">
                <a:off x="6851239" y="5738802"/>
                <a:ext cx="598500" cy="598500"/>
              </a:xfrm>
              <a:prstGeom prst="roundRect">
                <a:avLst>
                  <a:gd fmla="val 33311" name="adj"/>
                </a:avLst>
              </a:prstGeom>
              <a:solidFill>
                <a:srgbClr val="002069"/>
              </a:solidFill>
              <a:ln>
                <a:noFill/>
              </a:ln>
              <a:effectLst>
                <a:outerShdw blurRad="419100" rotWithShape="0" algn="t" dir="3180000" dist="304800">
                  <a:srgbClr val="000000">
                    <a:alpha val="588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chemeClr val="lt1"/>
                  </a:solidFill>
                  <a:latin typeface="Play"/>
                  <a:ea typeface="Play"/>
                  <a:cs typeface="Play"/>
                  <a:sym typeface="Play"/>
                </a:endParaRPr>
              </a:p>
            </p:txBody>
          </p:sp>
          <p:sp>
            <p:nvSpPr>
              <p:cNvPr id="259" name="Google Shape;259;p37"/>
              <p:cNvSpPr/>
              <p:nvPr/>
            </p:nvSpPr>
            <p:spPr>
              <a:xfrm>
                <a:off x="7042664" y="5972512"/>
                <a:ext cx="215730" cy="124644"/>
              </a:xfrm>
              <a:custGeom>
                <a:rect b="b" l="l" r="r" t="t"/>
                <a:pathLst>
                  <a:path extrusionOk="0" h="228" w="397">
                    <a:moveTo>
                      <a:pt x="50" y="220"/>
                    </a:moveTo>
                    <a:lnTo>
                      <a:pt x="50" y="220"/>
                    </a:lnTo>
                    <a:cubicBezTo>
                      <a:pt x="198" y="71"/>
                      <a:pt x="198" y="71"/>
                      <a:pt x="198" y="71"/>
                    </a:cubicBezTo>
                    <a:cubicBezTo>
                      <a:pt x="354" y="220"/>
                      <a:pt x="354" y="220"/>
                      <a:pt x="354" y="220"/>
                    </a:cubicBezTo>
                    <a:cubicBezTo>
                      <a:pt x="354" y="227"/>
                      <a:pt x="361" y="227"/>
                      <a:pt x="368" y="227"/>
                    </a:cubicBezTo>
                    <a:cubicBezTo>
                      <a:pt x="389" y="227"/>
                      <a:pt x="396" y="220"/>
                      <a:pt x="396" y="198"/>
                    </a:cubicBezTo>
                    <a:cubicBezTo>
                      <a:pt x="396" y="191"/>
                      <a:pt x="396" y="184"/>
                      <a:pt x="389" y="184"/>
                    </a:cubicBezTo>
                    <a:cubicBezTo>
                      <a:pt x="220" y="15"/>
                      <a:pt x="220" y="15"/>
                      <a:pt x="220" y="15"/>
                    </a:cubicBezTo>
                    <a:cubicBezTo>
                      <a:pt x="213" y="8"/>
                      <a:pt x="205" y="0"/>
                      <a:pt x="198" y="0"/>
                    </a:cubicBezTo>
                    <a:cubicBezTo>
                      <a:pt x="191" y="0"/>
                      <a:pt x="184" y="8"/>
                      <a:pt x="177" y="15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" y="184"/>
                      <a:pt x="0" y="191"/>
                      <a:pt x="0" y="198"/>
                    </a:cubicBezTo>
                    <a:cubicBezTo>
                      <a:pt x="0" y="220"/>
                      <a:pt x="15" y="227"/>
                      <a:pt x="29" y="227"/>
                    </a:cubicBezTo>
                    <a:cubicBezTo>
                      <a:pt x="43" y="227"/>
                      <a:pt x="50" y="227"/>
                      <a:pt x="50" y="220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342900" sx="87000" rotWithShape="0" algn="t" dir="5400000" dist="38100" sy="87000">
                  <a:srgbClr val="000000">
                    <a:alpha val="149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595959"/>
                  </a:solidFill>
                  <a:latin typeface="Play"/>
                  <a:ea typeface="Play"/>
                  <a:cs typeface="Play"/>
                  <a:sym typeface="Play"/>
                </a:endParaRPr>
              </a:p>
            </p:txBody>
          </p:sp>
        </p:grpSp>
        <p:sp>
          <p:nvSpPr>
            <p:cNvPr id="260" name="Google Shape;260;p37"/>
            <p:cNvSpPr txBox="1"/>
            <p:nvPr/>
          </p:nvSpPr>
          <p:spPr>
            <a:xfrm>
              <a:off x="4803485" y="4261366"/>
              <a:ext cx="79734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00">
                  <a:solidFill>
                    <a:schemeClr val="dk1"/>
                  </a:solidFill>
                </a:rPr>
                <a:t>Problème</a:t>
              </a:r>
              <a:r>
                <a:rPr lang="en-US" sz="1900">
                  <a:solidFill>
                    <a:schemeClr val="dk1"/>
                  </a:solidFill>
                </a:rPr>
                <a:t> : Fichiers manquants au déploiement → </a:t>
              </a:r>
              <a:r>
                <a:rPr b="1" lang="en-US" sz="1900">
                  <a:solidFill>
                    <a:schemeClr val="dk1"/>
                  </a:solidFill>
                </a:rPr>
                <a:t>Solution</a:t>
              </a:r>
              <a:r>
                <a:rPr lang="en-US" sz="1900">
                  <a:solidFill>
                    <a:schemeClr val="dk1"/>
                  </a:solidFill>
                </a:rPr>
                <a:t> : S’assurer que tous les fichiers nécessaires sont inclus dans le repo.</a:t>
              </a:r>
              <a:endParaRPr sz="2200"/>
            </a:p>
          </p:txBody>
        </p:sp>
      </p:grpSp>
      <p:grpSp>
        <p:nvGrpSpPr>
          <p:cNvPr id="261" name="Google Shape;261;p37"/>
          <p:cNvGrpSpPr/>
          <p:nvPr/>
        </p:nvGrpSpPr>
        <p:grpSpPr>
          <a:xfrm>
            <a:off x="1248544" y="3391225"/>
            <a:ext cx="8705106" cy="969600"/>
            <a:chOff x="4493820" y="4261361"/>
            <a:chExt cx="8705106" cy="969600"/>
          </a:xfrm>
        </p:grpSpPr>
        <p:grpSp>
          <p:nvGrpSpPr>
            <p:cNvPr id="262" name="Google Shape;262;p37"/>
            <p:cNvGrpSpPr/>
            <p:nvPr/>
          </p:nvGrpSpPr>
          <p:grpSpPr>
            <a:xfrm rot="5400000">
              <a:off x="4493820" y="4265294"/>
              <a:ext cx="253165" cy="253166"/>
              <a:chOff x="6851239" y="5738802"/>
              <a:chExt cx="598500" cy="598500"/>
            </a:xfrm>
          </p:grpSpPr>
          <p:sp>
            <p:nvSpPr>
              <p:cNvPr id="263" name="Google Shape;263;p37"/>
              <p:cNvSpPr/>
              <p:nvPr/>
            </p:nvSpPr>
            <p:spPr>
              <a:xfrm rot="-5400000">
                <a:off x="6851239" y="5738802"/>
                <a:ext cx="598500" cy="598500"/>
              </a:xfrm>
              <a:prstGeom prst="roundRect">
                <a:avLst>
                  <a:gd fmla="val 33311" name="adj"/>
                </a:avLst>
              </a:prstGeom>
              <a:solidFill>
                <a:srgbClr val="002069"/>
              </a:solidFill>
              <a:ln>
                <a:noFill/>
              </a:ln>
              <a:effectLst>
                <a:outerShdw blurRad="419100" rotWithShape="0" algn="t" dir="3180000" dist="304800">
                  <a:srgbClr val="000000">
                    <a:alpha val="588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chemeClr val="lt1"/>
                  </a:solidFill>
                  <a:latin typeface="Play"/>
                  <a:ea typeface="Play"/>
                  <a:cs typeface="Play"/>
                  <a:sym typeface="Play"/>
                </a:endParaRPr>
              </a:p>
            </p:txBody>
          </p:sp>
          <p:sp>
            <p:nvSpPr>
              <p:cNvPr id="264" name="Google Shape;264;p37"/>
              <p:cNvSpPr/>
              <p:nvPr/>
            </p:nvSpPr>
            <p:spPr>
              <a:xfrm>
                <a:off x="7042664" y="5972512"/>
                <a:ext cx="215730" cy="124644"/>
              </a:xfrm>
              <a:custGeom>
                <a:rect b="b" l="l" r="r" t="t"/>
                <a:pathLst>
                  <a:path extrusionOk="0" h="228" w="397">
                    <a:moveTo>
                      <a:pt x="50" y="220"/>
                    </a:moveTo>
                    <a:lnTo>
                      <a:pt x="50" y="220"/>
                    </a:lnTo>
                    <a:cubicBezTo>
                      <a:pt x="198" y="71"/>
                      <a:pt x="198" y="71"/>
                      <a:pt x="198" y="71"/>
                    </a:cubicBezTo>
                    <a:cubicBezTo>
                      <a:pt x="354" y="220"/>
                      <a:pt x="354" y="220"/>
                      <a:pt x="354" y="220"/>
                    </a:cubicBezTo>
                    <a:cubicBezTo>
                      <a:pt x="354" y="227"/>
                      <a:pt x="361" y="227"/>
                      <a:pt x="368" y="227"/>
                    </a:cubicBezTo>
                    <a:cubicBezTo>
                      <a:pt x="389" y="227"/>
                      <a:pt x="396" y="220"/>
                      <a:pt x="396" y="198"/>
                    </a:cubicBezTo>
                    <a:cubicBezTo>
                      <a:pt x="396" y="191"/>
                      <a:pt x="396" y="184"/>
                      <a:pt x="389" y="184"/>
                    </a:cubicBezTo>
                    <a:cubicBezTo>
                      <a:pt x="220" y="15"/>
                      <a:pt x="220" y="15"/>
                      <a:pt x="220" y="15"/>
                    </a:cubicBezTo>
                    <a:cubicBezTo>
                      <a:pt x="213" y="8"/>
                      <a:pt x="205" y="0"/>
                      <a:pt x="198" y="0"/>
                    </a:cubicBezTo>
                    <a:cubicBezTo>
                      <a:pt x="191" y="0"/>
                      <a:pt x="184" y="8"/>
                      <a:pt x="177" y="15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" y="184"/>
                      <a:pt x="0" y="191"/>
                      <a:pt x="0" y="198"/>
                    </a:cubicBezTo>
                    <a:cubicBezTo>
                      <a:pt x="0" y="220"/>
                      <a:pt x="15" y="227"/>
                      <a:pt x="29" y="227"/>
                    </a:cubicBezTo>
                    <a:cubicBezTo>
                      <a:pt x="43" y="227"/>
                      <a:pt x="50" y="227"/>
                      <a:pt x="50" y="220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342900" sx="87000" rotWithShape="0" algn="t" dir="5400000" dist="38100" sy="87000">
                  <a:srgbClr val="000000">
                    <a:alpha val="1490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595959"/>
                  </a:solidFill>
                  <a:latin typeface="Play"/>
                  <a:ea typeface="Play"/>
                  <a:cs typeface="Play"/>
                  <a:sym typeface="Play"/>
                </a:endParaRPr>
              </a:p>
            </p:txBody>
          </p:sp>
        </p:grpSp>
        <p:sp>
          <p:nvSpPr>
            <p:cNvPr id="265" name="Google Shape;265;p37"/>
            <p:cNvSpPr txBox="1"/>
            <p:nvPr/>
          </p:nvSpPr>
          <p:spPr>
            <a:xfrm>
              <a:off x="4822025" y="4261361"/>
              <a:ext cx="8376900" cy="9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900">
                  <a:solidFill>
                    <a:schemeClr val="dk1"/>
                  </a:solidFill>
                </a:rPr>
                <a:t>Problème</a:t>
              </a:r>
              <a:r>
                <a:rPr lang="en-US" sz="1900">
                  <a:solidFill>
                    <a:schemeClr val="dk1"/>
                  </a:solidFill>
                </a:rPr>
                <a:t> : Le site de déploiement ne supporte pas du typescript → </a:t>
              </a:r>
              <a:r>
                <a:rPr b="1" lang="en-US" sz="1900">
                  <a:solidFill>
                    <a:schemeClr val="dk1"/>
                  </a:solidFill>
                </a:rPr>
                <a:t>Solution</a:t>
              </a:r>
              <a:r>
                <a:rPr lang="en-US" sz="1900">
                  <a:solidFill>
                    <a:schemeClr val="dk1"/>
                  </a:solidFill>
                </a:rPr>
                <a:t> : Convertir tous les fichiers typescript en javascript avant de pouvoir déployer</a:t>
              </a:r>
              <a:endParaRPr sz="2200"/>
            </a:p>
          </p:txBody>
        </p:sp>
      </p:grpSp>
      <p:sp>
        <p:nvSpPr>
          <p:cNvPr id="266" name="Google Shape;266;p37"/>
          <p:cNvSpPr txBox="1"/>
          <p:nvPr/>
        </p:nvSpPr>
        <p:spPr>
          <a:xfrm>
            <a:off x="5416049" y="4401148"/>
            <a:ext cx="1778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7"/>
          <p:cNvSpPr/>
          <p:nvPr/>
        </p:nvSpPr>
        <p:spPr>
          <a:xfrm>
            <a:off x="10029059" y="4533560"/>
            <a:ext cx="364769" cy="368671"/>
          </a:xfrm>
          <a:custGeom>
            <a:rect b="b" l="l" r="r" t="t"/>
            <a:pathLst>
              <a:path extrusionOk="0" h="189" w="187">
                <a:moveTo>
                  <a:pt x="0" y="0"/>
                </a:moveTo>
                <a:lnTo>
                  <a:pt x="22" y="164"/>
                </a:lnTo>
                <a:lnTo>
                  <a:pt x="93" y="189"/>
                </a:lnTo>
                <a:lnTo>
                  <a:pt x="163" y="164"/>
                </a:lnTo>
                <a:lnTo>
                  <a:pt x="187" y="0"/>
                </a:lnTo>
                <a:lnTo>
                  <a:pt x="0" y="0"/>
                </a:lnTo>
                <a:close/>
                <a:moveTo>
                  <a:pt x="151" y="48"/>
                </a:moveTo>
                <a:lnTo>
                  <a:pt x="105" y="71"/>
                </a:lnTo>
                <a:lnTo>
                  <a:pt x="146" y="71"/>
                </a:lnTo>
                <a:lnTo>
                  <a:pt x="140" y="142"/>
                </a:lnTo>
                <a:lnTo>
                  <a:pt x="93" y="153"/>
                </a:lnTo>
                <a:lnTo>
                  <a:pt x="47" y="142"/>
                </a:lnTo>
                <a:lnTo>
                  <a:pt x="43" y="106"/>
                </a:lnTo>
                <a:lnTo>
                  <a:pt x="69" y="106"/>
                </a:lnTo>
                <a:lnTo>
                  <a:pt x="72" y="124"/>
                </a:lnTo>
                <a:lnTo>
                  <a:pt x="93" y="129"/>
                </a:lnTo>
                <a:lnTo>
                  <a:pt x="116" y="124"/>
                </a:lnTo>
                <a:lnTo>
                  <a:pt x="119" y="95"/>
                </a:lnTo>
                <a:lnTo>
                  <a:pt x="42" y="95"/>
                </a:lnTo>
                <a:lnTo>
                  <a:pt x="40" y="77"/>
                </a:lnTo>
                <a:lnTo>
                  <a:pt x="53" y="71"/>
                </a:lnTo>
                <a:lnTo>
                  <a:pt x="101" y="48"/>
                </a:lnTo>
                <a:lnTo>
                  <a:pt x="37" y="48"/>
                </a:lnTo>
                <a:lnTo>
                  <a:pt x="34" y="24"/>
                </a:lnTo>
                <a:lnTo>
                  <a:pt x="151" y="24"/>
                </a:lnTo>
                <a:lnTo>
                  <a:pt x="151" y="4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8" name="Google Shape;26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3" y="6110828"/>
            <a:ext cx="1467370" cy="36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/>
          <p:nvPr/>
        </p:nvSpPr>
        <p:spPr>
          <a:xfrm>
            <a:off x="1342633" y="6500504"/>
            <a:ext cx="95578" cy="93971"/>
          </a:xfrm>
          <a:custGeom>
            <a:rect b="b" l="l" r="r" t="t"/>
            <a:pathLst>
              <a:path extrusionOk="0" h="54" w="55">
                <a:moveTo>
                  <a:pt x="27" y="54"/>
                </a:moveTo>
                <a:cubicBezTo>
                  <a:pt x="12" y="54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4"/>
                  <a:pt x="27" y="54"/>
                </a:cubicBezTo>
                <a:close/>
                <a:moveTo>
                  <a:pt x="4" y="27"/>
                </a:moveTo>
                <a:cubicBezTo>
                  <a:pt x="4" y="40"/>
                  <a:pt x="15" y="50"/>
                  <a:pt x="27" y="50"/>
                </a:cubicBezTo>
                <a:cubicBezTo>
                  <a:pt x="40" y="50"/>
                  <a:pt x="50" y="40"/>
                  <a:pt x="50" y="27"/>
                </a:cubicBezTo>
                <a:cubicBezTo>
                  <a:pt x="50" y="14"/>
                  <a:pt x="40" y="4"/>
                  <a:pt x="27" y="4"/>
                </a:cubicBezTo>
                <a:cubicBezTo>
                  <a:pt x="15" y="4"/>
                  <a:pt x="4" y="14"/>
                  <a:pt x="4" y="27"/>
                </a:cubicBezTo>
                <a:close/>
                <a:moveTo>
                  <a:pt x="41" y="37"/>
                </a:moveTo>
                <a:cubicBezTo>
                  <a:pt x="41" y="42"/>
                  <a:pt x="33" y="44"/>
                  <a:pt x="28" y="44"/>
                </a:cubicBezTo>
                <a:cubicBezTo>
                  <a:pt x="18" y="44"/>
                  <a:pt x="11" y="37"/>
                  <a:pt x="11" y="27"/>
                </a:cubicBezTo>
                <a:cubicBezTo>
                  <a:pt x="11" y="17"/>
                  <a:pt x="18" y="10"/>
                  <a:pt x="28" y="10"/>
                </a:cubicBezTo>
                <a:cubicBezTo>
                  <a:pt x="31" y="10"/>
                  <a:pt x="40" y="11"/>
                  <a:pt x="40" y="17"/>
                </a:cubicBezTo>
                <a:cubicBezTo>
                  <a:pt x="40" y="21"/>
                  <a:pt x="40" y="21"/>
                  <a:pt x="40" y="21"/>
                </a:cubicBezTo>
                <a:cubicBezTo>
                  <a:pt x="40" y="21"/>
                  <a:pt x="40" y="21"/>
                  <a:pt x="40" y="21"/>
                </a:cubicBezTo>
                <a:cubicBezTo>
                  <a:pt x="36" y="21"/>
                  <a:pt x="36" y="21"/>
                  <a:pt x="36" y="21"/>
                </a:cubicBezTo>
                <a:cubicBezTo>
                  <a:pt x="35" y="21"/>
                  <a:pt x="35" y="21"/>
                  <a:pt x="35" y="21"/>
                </a:cubicBezTo>
                <a:cubicBezTo>
                  <a:pt x="35" y="18"/>
                  <a:pt x="35" y="18"/>
                  <a:pt x="35" y="18"/>
                </a:cubicBezTo>
                <a:cubicBezTo>
                  <a:pt x="35" y="16"/>
                  <a:pt x="31" y="15"/>
                  <a:pt x="28" y="15"/>
                </a:cubicBezTo>
                <a:cubicBezTo>
                  <a:pt x="21" y="15"/>
                  <a:pt x="16" y="20"/>
                  <a:pt x="16" y="27"/>
                </a:cubicBezTo>
                <a:cubicBezTo>
                  <a:pt x="16" y="34"/>
                  <a:pt x="21" y="39"/>
                  <a:pt x="28" y="39"/>
                </a:cubicBezTo>
                <a:cubicBezTo>
                  <a:pt x="31" y="39"/>
                  <a:pt x="35" y="38"/>
                  <a:pt x="35" y="36"/>
                </a:cubicBezTo>
                <a:cubicBezTo>
                  <a:pt x="35" y="33"/>
                  <a:pt x="35" y="33"/>
                  <a:pt x="35" y="33"/>
                </a:cubicBezTo>
                <a:cubicBezTo>
                  <a:pt x="35" y="33"/>
                  <a:pt x="36" y="33"/>
                  <a:pt x="36" y="33"/>
                </a:cubicBezTo>
                <a:cubicBezTo>
                  <a:pt x="40" y="33"/>
                  <a:pt x="40" y="33"/>
                  <a:pt x="40" y="33"/>
                </a:cubicBezTo>
                <a:cubicBezTo>
                  <a:pt x="41" y="33"/>
                  <a:pt x="41" y="33"/>
                  <a:pt x="41" y="33"/>
                </a:cubicBezTo>
                <a:lnTo>
                  <a:pt x="41" y="3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>
              <a:solidFill>
                <a:srgbClr val="D8D8D8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74" name="Google Shape;274;p38"/>
          <p:cNvSpPr/>
          <p:nvPr/>
        </p:nvSpPr>
        <p:spPr>
          <a:xfrm>
            <a:off x="1291773" y="1112103"/>
            <a:ext cx="96084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Concepts clés appris</a:t>
            </a:r>
            <a:endParaRPr/>
          </a:p>
        </p:txBody>
      </p:sp>
      <p:cxnSp>
        <p:nvCxnSpPr>
          <p:cNvPr id="275" name="Google Shape;275;p38"/>
          <p:cNvCxnSpPr/>
          <p:nvPr/>
        </p:nvCxnSpPr>
        <p:spPr>
          <a:xfrm>
            <a:off x="2133600" y="3710907"/>
            <a:ext cx="0" cy="314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6" name="Google Shape;276;p38"/>
          <p:cNvSpPr/>
          <p:nvPr/>
        </p:nvSpPr>
        <p:spPr>
          <a:xfrm>
            <a:off x="2399097" y="2751173"/>
            <a:ext cx="7659300" cy="2619300"/>
          </a:xfrm>
          <a:prstGeom prst="roundRect">
            <a:avLst>
              <a:gd fmla="val 4014" name="adj"/>
            </a:avLst>
          </a:prstGeom>
          <a:solidFill>
            <a:schemeClr val="lt1"/>
          </a:solidFill>
          <a:ln>
            <a:noFill/>
          </a:ln>
          <a:effectLst>
            <a:outerShdw blurRad="292100" rotWithShape="0" algn="t" dir="5400000" dist="38100">
              <a:srgbClr val="000000">
                <a:alpha val="168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38"/>
          <p:cNvSpPr/>
          <p:nvPr/>
        </p:nvSpPr>
        <p:spPr>
          <a:xfrm>
            <a:off x="2782975" y="2890275"/>
            <a:ext cx="7050900" cy="23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Manipulation d’Express.js et des routes.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Structuration d’un projet Node.js avec TypeScript.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Intégration de MongoDB avec Mongoose.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Documentation avec Swagger.</a:t>
            </a:r>
            <a:endParaRPr sz="21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Processus de déploiement sur le cloud.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78" name="Google Shape;27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9"/>
          <p:cNvSpPr/>
          <p:nvPr/>
        </p:nvSpPr>
        <p:spPr>
          <a:xfrm>
            <a:off x="1342633" y="6500504"/>
            <a:ext cx="95578" cy="93971"/>
          </a:xfrm>
          <a:custGeom>
            <a:rect b="b" l="l" r="r" t="t"/>
            <a:pathLst>
              <a:path extrusionOk="0" h="54" w="55">
                <a:moveTo>
                  <a:pt x="27" y="54"/>
                </a:moveTo>
                <a:cubicBezTo>
                  <a:pt x="12" y="54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4"/>
                  <a:pt x="27" y="54"/>
                </a:cubicBezTo>
                <a:close/>
                <a:moveTo>
                  <a:pt x="4" y="27"/>
                </a:moveTo>
                <a:cubicBezTo>
                  <a:pt x="4" y="40"/>
                  <a:pt x="15" y="50"/>
                  <a:pt x="27" y="50"/>
                </a:cubicBezTo>
                <a:cubicBezTo>
                  <a:pt x="40" y="50"/>
                  <a:pt x="50" y="40"/>
                  <a:pt x="50" y="27"/>
                </a:cubicBezTo>
                <a:cubicBezTo>
                  <a:pt x="50" y="14"/>
                  <a:pt x="40" y="4"/>
                  <a:pt x="27" y="4"/>
                </a:cubicBezTo>
                <a:cubicBezTo>
                  <a:pt x="15" y="4"/>
                  <a:pt x="4" y="14"/>
                  <a:pt x="4" y="27"/>
                </a:cubicBezTo>
                <a:close/>
                <a:moveTo>
                  <a:pt x="41" y="37"/>
                </a:moveTo>
                <a:cubicBezTo>
                  <a:pt x="41" y="42"/>
                  <a:pt x="33" y="44"/>
                  <a:pt x="28" y="44"/>
                </a:cubicBezTo>
                <a:cubicBezTo>
                  <a:pt x="18" y="44"/>
                  <a:pt x="11" y="37"/>
                  <a:pt x="11" y="27"/>
                </a:cubicBezTo>
                <a:cubicBezTo>
                  <a:pt x="11" y="17"/>
                  <a:pt x="18" y="10"/>
                  <a:pt x="28" y="10"/>
                </a:cubicBezTo>
                <a:cubicBezTo>
                  <a:pt x="31" y="10"/>
                  <a:pt x="40" y="11"/>
                  <a:pt x="40" y="17"/>
                </a:cubicBezTo>
                <a:cubicBezTo>
                  <a:pt x="40" y="21"/>
                  <a:pt x="40" y="21"/>
                  <a:pt x="40" y="21"/>
                </a:cubicBezTo>
                <a:cubicBezTo>
                  <a:pt x="40" y="21"/>
                  <a:pt x="40" y="21"/>
                  <a:pt x="40" y="21"/>
                </a:cubicBezTo>
                <a:cubicBezTo>
                  <a:pt x="36" y="21"/>
                  <a:pt x="36" y="21"/>
                  <a:pt x="36" y="21"/>
                </a:cubicBezTo>
                <a:cubicBezTo>
                  <a:pt x="35" y="21"/>
                  <a:pt x="35" y="21"/>
                  <a:pt x="35" y="21"/>
                </a:cubicBezTo>
                <a:cubicBezTo>
                  <a:pt x="35" y="18"/>
                  <a:pt x="35" y="18"/>
                  <a:pt x="35" y="18"/>
                </a:cubicBezTo>
                <a:cubicBezTo>
                  <a:pt x="35" y="16"/>
                  <a:pt x="31" y="15"/>
                  <a:pt x="28" y="15"/>
                </a:cubicBezTo>
                <a:cubicBezTo>
                  <a:pt x="21" y="15"/>
                  <a:pt x="16" y="20"/>
                  <a:pt x="16" y="27"/>
                </a:cubicBezTo>
                <a:cubicBezTo>
                  <a:pt x="16" y="34"/>
                  <a:pt x="21" y="39"/>
                  <a:pt x="28" y="39"/>
                </a:cubicBezTo>
                <a:cubicBezTo>
                  <a:pt x="31" y="39"/>
                  <a:pt x="35" y="38"/>
                  <a:pt x="35" y="36"/>
                </a:cubicBezTo>
                <a:cubicBezTo>
                  <a:pt x="35" y="33"/>
                  <a:pt x="35" y="33"/>
                  <a:pt x="35" y="33"/>
                </a:cubicBezTo>
                <a:cubicBezTo>
                  <a:pt x="35" y="33"/>
                  <a:pt x="36" y="33"/>
                  <a:pt x="36" y="33"/>
                </a:cubicBezTo>
                <a:cubicBezTo>
                  <a:pt x="40" y="33"/>
                  <a:pt x="40" y="33"/>
                  <a:pt x="40" y="33"/>
                </a:cubicBezTo>
                <a:cubicBezTo>
                  <a:pt x="41" y="33"/>
                  <a:pt x="41" y="33"/>
                  <a:pt x="41" y="33"/>
                </a:cubicBezTo>
                <a:lnTo>
                  <a:pt x="41" y="3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>
              <a:solidFill>
                <a:srgbClr val="D8D8D8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84" name="Google Shape;284;p39"/>
          <p:cNvSpPr/>
          <p:nvPr/>
        </p:nvSpPr>
        <p:spPr>
          <a:xfrm>
            <a:off x="1291773" y="1112103"/>
            <a:ext cx="96084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Compétences acquises</a:t>
            </a:r>
            <a:endParaRPr/>
          </a:p>
        </p:txBody>
      </p:sp>
      <p:cxnSp>
        <p:nvCxnSpPr>
          <p:cNvPr id="285" name="Google Shape;285;p39"/>
          <p:cNvCxnSpPr/>
          <p:nvPr/>
        </p:nvCxnSpPr>
        <p:spPr>
          <a:xfrm>
            <a:off x="2133600" y="3710907"/>
            <a:ext cx="0" cy="314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6" name="Google Shape;286;p39"/>
          <p:cNvSpPr/>
          <p:nvPr/>
        </p:nvSpPr>
        <p:spPr>
          <a:xfrm>
            <a:off x="2399097" y="2751173"/>
            <a:ext cx="7659300" cy="2619300"/>
          </a:xfrm>
          <a:prstGeom prst="roundRect">
            <a:avLst>
              <a:gd fmla="val 4014" name="adj"/>
            </a:avLst>
          </a:prstGeom>
          <a:solidFill>
            <a:schemeClr val="lt1"/>
          </a:solidFill>
          <a:ln>
            <a:noFill/>
          </a:ln>
          <a:effectLst>
            <a:outerShdw blurRad="292100" rotWithShape="0" algn="t" dir="5400000" dist="38100">
              <a:srgbClr val="000000">
                <a:alpha val="168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39"/>
          <p:cNvSpPr/>
          <p:nvPr/>
        </p:nvSpPr>
        <p:spPr>
          <a:xfrm>
            <a:off x="2782975" y="2890275"/>
            <a:ext cx="7050900" cy="23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Développement backend en Node.js et TypeScript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Création d’APIs RESTful.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Connexion et gestion d’une base de données NoSQL.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Documentation technique.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Déploiement cloud.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88" name="Google Shape;28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0"/>
          <p:cNvSpPr/>
          <p:nvPr/>
        </p:nvSpPr>
        <p:spPr>
          <a:xfrm>
            <a:off x="1342633" y="6500504"/>
            <a:ext cx="95578" cy="93971"/>
          </a:xfrm>
          <a:custGeom>
            <a:rect b="b" l="l" r="r" t="t"/>
            <a:pathLst>
              <a:path extrusionOk="0" h="54" w="55">
                <a:moveTo>
                  <a:pt x="27" y="54"/>
                </a:moveTo>
                <a:cubicBezTo>
                  <a:pt x="12" y="54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4"/>
                  <a:pt x="27" y="54"/>
                </a:cubicBezTo>
                <a:close/>
                <a:moveTo>
                  <a:pt x="4" y="27"/>
                </a:moveTo>
                <a:cubicBezTo>
                  <a:pt x="4" y="40"/>
                  <a:pt x="15" y="50"/>
                  <a:pt x="27" y="50"/>
                </a:cubicBezTo>
                <a:cubicBezTo>
                  <a:pt x="40" y="50"/>
                  <a:pt x="50" y="40"/>
                  <a:pt x="50" y="27"/>
                </a:cubicBezTo>
                <a:cubicBezTo>
                  <a:pt x="50" y="14"/>
                  <a:pt x="40" y="4"/>
                  <a:pt x="27" y="4"/>
                </a:cubicBezTo>
                <a:cubicBezTo>
                  <a:pt x="15" y="4"/>
                  <a:pt x="4" y="14"/>
                  <a:pt x="4" y="27"/>
                </a:cubicBezTo>
                <a:close/>
                <a:moveTo>
                  <a:pt x="41" y="37"/>
                </a:moveTo>
                <a:cubicBezTo>
                  <a:pt x="41" y="42"/>
                  <a:pt x="33" y="44"/>
                  <a:pt x="28" y="44"/>
                </a:cubicBezTo>
                <a:cubicBezTo>
                  <a:pt x="18" y="44"/>
                  <a:pt x="11" y="37"/>
                  <a:pt x="11" y="27"/>
                </a:cubicBezTo>
                <a:cubicBezTo>
                  <a:pt x="11" y="17"/>
                  <a:pt x="18" y="10"/>
                  <a:pt x="28" y="10"/>
                </a:cubicBezTo>
                <a:cubicBezTo>
                  <a:pt x="31" y="10"/>
                  <a:pt x="40" y="11"/>
                  <a:pt x="40" y="17"/>
                </a:cubicBezTo>
                <a:cubicBezTo>
                  <a:pt x="40" y="21"/>
                  <a:pt x="40" y="21"/>
                  <a:pt x="40" y="21"/>
                </a:cubicBezTo>
                <a:cubicBezTo>
                  <a:pt x="40" y="21"/>
                  <a:pt x="40" y="21"/>
                  <a:pt x="40" y="21"/>
                </a:cubicBezTo>
                <a:cubicBezTo>
                  <a:pt x="36" y="21"/>
                  <a:pt x="36" y="21"/>
                  <a:pt x="36" y="21"/>
                </a:cubicBezTo>
                <a:cubicBezTo>
                  <a:pt x="35" y="21"/>
                  <a:pt x="35" y="21"/>
                  <a:pt x="35" y="21"/>
                </a:cubicBezTo>
                <a:cubicBezTo>
                  <a:pt x="35" y="18"/>
                  <a:pt x="35" y="18"/>
                  <a:pt x="35" y="18"/>
                </a:cubicBezTo>
                <a:cubicBezTo>
                  <a:pt x="35" y="16"/>
                  <a:pt x="31" y="15"/>
                  <a:pt x="28" y="15"/>
                </a:cubicBezTo>
                <a:cubicBezTo>
                  <a:pt x="21" y="15"/>
                  <a:pt x="16" y="20"/>
                  <a:pt x="16" y="27"/>
                </a:cubicBezTo>
                <a:cubicBezTo>
                  <a:pt x="16" y="34"/>
                  <a:pt x="21" y="39"/>
                  <a:pt x="28" y="39"/>
                </a:cubicBezTo>
                <a:cubicBezTo>
                  <a:pt x="31" y="39"/>
                  <a:pt x="35" y="38"/>
                  <a:pt x="35" y="36"/>
                </a:cubicBezTo>
                <a:cubicBezTo>
                  <a:pt x="35" y="33"/>
                  <a:pt x="35" y="33"/>
                  <a:pt x="35" y="33"/>
                </a:cubicBezTo>
                <a:cubicBezTo>
                  <a:pt x="35" y="33"/>
                  <a:pt x="36" y="33"/>
                  <a:pt x="36" y="33"/>
                </a:cubicBezTo>
                <a:cubicBezTo>
                  <a:pt x="40" y="33"/>
                  <a:pt x="40" y="33"/>
                  <a:pt x="40" y="33"/>
                </a:cubicBezTo>
                <a:cubicBezTo>
                  <a:pt x="41" y="33"/>
                  <a:pt x="41" y="33"/>
                  <a:pt x="41" y="33"/>
                </a:cubicBezTo>
                <a:lnTo>
                  <a:pt x="41" y="3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>
              <a:solidFill>
                <a:srgbClr val="D8D8D8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94" name="Google Shape;294;p40"/>
          <p:cNvSpPr/>
          <p:nvPr/>
        </p:nvSpPr>
        <p:spPr>
          <a:xfrm>
            <a:off x="1291798" y="1095003"/>
            <a:ext cx="96084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Prochaines étapes pour améliorer le projet</a:t>
            </a:r>
            <a:endParaRPr/>
          </a:p>
        </p:txBody>
      </p:sp>
      <p:cxnSp>
        <p:nvCxnSpPr>
          <p:cNvPr id="295" name="Google Shape;295;p40"/>
          <p:cNvCxnSpPr/>
          <p:nvPr/>
        </p:nvCxnSpPr>
        <p:spPr>
          <a:xfrm>
            <a:off x="2133600" y="3710907"/>
            <a:ext cx="0" cy="31470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6" name="Google Shape;296;p40"/>
          <p:cNvSpPr/>
          <p:nvPr/>
        </p:nvSpPr>
        <p:spPr>
          <a:xfrm>
            <a:off x="2399097" y="2751173"/>
            <a:ext cx="7659300" cy="2619300"/>
          </a:xfrm>
          <a:prstGeom prst="roundRect">
            <a:avLst>
              <a:gd fmla="val 4014" name="adj"/>
            </a:avLst>
          </a:prstGeom>
          <a:solidFill>
            <a:schemeClr val="lt1"/>
          </a:solidFill>
          <a:ln>
            <a:noFill/>
          </a:ln>
          <a:effectLst>
            <a:outerShdw blurRad="292100" rotWithShape="0" algn="t" dir="5400000" dist="38100">
              <a:srgbClr val="000000">
                <a:alpha val="1686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40"/>
          <p:cNvSpPr/>
          <p:nvPr/>
        </p:nvSpPr>
        <p:spPr>
          <a:xfrm>
            <a:off x="2782975" y="2890275"/>
            <a:ext cx="7050900" cy="23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Ajouter un système d’authentification (JWT).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Implémenter la validation avancée des données.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Améliorer </a:t>
            </a: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la gestion des erreurs.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A4E"/>
              </a:buClr>
              <a:buSzPts val="2000"/>
              <a:buFont typeface="Play"/>
              <a:buChar char="●"/>
            </a:pPr>
            <a:r>
              <a:rPr lang="en-US" sz="20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Ajouter des tests automatisés.</a:t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98" name="Google Shape;298;p40"/>
          <p:cNvSpPr/>
          <p:nvPr/>
        </p:nvSpPr>
        <p:spPr>
          <a:xfrm>
            <a:off x="7836086" y="3929713"/>
            <a:ext cx="3795773" cy="10526789"/>
          </a:xfrm>
          <a:custGeom>
            <a:rect b="b" l="l" r="r" t="t"/>
            <a:pathLst>
              <a:path extrusionOk="0" h="4576865" w="1650336">
                <a:moveTo>
                  <a:pt x="1650336" y="0"/>
                </a:moveTo>
                <a:lnTo>
                  <a:pt x="1650336" y="356206"/>
                </a:lnTo>
                <a:cubicBezTo>
                  <a:pt x="1257399" y="366457"/>
                  <a:pt x="1060931" y="536445"/>
                  <a:pt x="1060931" y="866170"/>
                </a:cubicBezTo>
                <a:lnTo>
                  <a:pt x="1060931" y="1622147"/>
                </a:lnTo>
                <a:cubicBezTo>
                  <a:pt x="1060931" y="1989458"/>
                  <a:pt x="870441" y="2206428"/>
                  <a:pt x="489463" y="2273057"/>
                </a:cubicBezTo>
                <a:lnTo>
                  <a:pt x="489463" y="2303808"/>
                </a:lnTo>
                <a:cubicBezTo>
                  <a:pt x="870441" y="2370436"/>
                  <a:pt x="1060931" y="2587406"/>
                  <a:pt x="1060931" y="2954717"/>
                </a:cubicBezTo>
                <a:lnTo>
                  <a:pt x="1060931" y="3715820"/>
                </a:lnTo>
                <a:cubicBezTo>
                  <a:pt x="1060931" y="3890079"/>
                  <a:pt x="1110902" y="4016502"/>
                  <a:pt x="1210845" y="4095089"/>
                </a:cubicBezTo>
                <a:cubicBezTo>
                  <a:pt x="1310787" y="4173677"/>
                  <a:pt x="1457285" y="4214679"/>
                  <a:pt x="1650336" y="4218096"/>
                </a:cubicBezTo>
                <a:lnTo>
                  <a:pt x="1650336" y="4576865"/>
                </a:lnTo>
                <a:cubicBezTo>
                  <a:pt x="1325736" y="4573448"/>
                  <a:pt x="1074598" y="4499132"/>
                  <a:pt x="896922" y="4353915"/>
                </a:cubicBezTo>
                <a:cubicBezTo>
                  <a:pt x="719246" y="4208700"/>
                  <a:pt x="630408" y="4004543"/>
                  <a:pt x="630408" y="3741446"/>
                </a:cubicBezTo>
                <a:lnTo>
                  <a:pt x="630408" y="2964968"/>
                </a:lnTo>
                <a:cubicBezTo>
                  <a:pt x="630408" y="2787292"/>
                  <a:pt x="576592" y="2660441"/>
                  <a:pt x="468962" y="2584416"/>
                </a:cubicBezTo>
                <a:cubicBezTo>
                  <a:pt x="361331" y="2508392"/>
                  <a:pt x="205011" y="2470379"/>
                  <a:pt x="0" y="2470379"/>
                </a:cubicBezTo>
                <a:lnTo>
                  <a:pt x="0" y="2109048"/>
                </a:lnTo>
                <a:cubicBezTo>
                  <a:pt x="222095" y="2105631"/>
                  <a:pt x="382687" y="2064629"/>
                  <a:pt x="481775" y="1986041"/>
                </a:cubicBezTo>
                <a:cubicBezTo>
                  <a:pt x="580864" y="1907454"/>
                  <a:pt x="630408" y="1786156"/>
                  <a:pt x="630408" y="1622147"/>
                </a:cubicBezTo>
                <a:lnTo>
                  <a:pt x="630408" y="837981"/>
                </a:lnTo>
                <a:cubicBezTo>
                  <a:pt x="630408" y="573176"/>
                  <a:pt x="722663" y="367311"/>
                  <a:pt x="907172" y="220386"/>
                </a:cubicBezTo>
                <a:cubicBezTo>
                  <a:pt x="1091682" y="73462"/>
                  <a:pt x="1339404" y="0"/>
                  <a:pt x="1650336" y="0"/>
                </a:cubicBezTo>
                <a:close/>
              </a:path>
            </a:pathLst>
          </a:custGeom>
          <a:solidFill>
            <a:srgbClr val="00206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99" name="Google Shape;29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/>
        </p:nvSpPr>
        <p:spPr>
          <a:xfrm>
            <a:off x="3686732" y="6065247"/>
            <a:ext cx="4792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0" u="none" cap="none" strike="noStrike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rPr>
              <a:t>www.facdudev.com</a:t>
            </a:r>
            <a:endParaRPr b="0" i="0" sz="1100" u="none" cap="none" strike="noStrike">
              <a:solidFill>
                <a:srgbClr val="A5A5A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" name="Google Shape;111;p23"/>
          <p:cNvSpPr txBox="1"/>
          <p:nvPr/>
        </p:nvSpPr>
        <p:spPr>
          <a:xfrm>
            <a:off x="1615200" y="2985575"/>
            <a:ext cx="8961600" cy="29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925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MENSAH Maxwell</a:t>
            </a:r>
            <a:endParaRPr sz="53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925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925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7F7F7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925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7F7F7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925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7F7F7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" name="Google Shape;112;p23"/>
          <p:cNvSpPr txBox="1"/>
          <p:nvPr/>
        </p:nvSpPr>
        <p:spPr>
          <a:xfrm>
            <a:off x="4040100" y="2555583"/>
            <a:ext cx="4085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FAC DU DEV</a:t>
            </a:r>
            <a:endParaRPr b="1" i="0" sz="2800" u="none" cap="none" strike="noStrike">
              <a:solidFill>
                <a:srgbClr val="002069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13" name="Google Shape;113;p23"/>
          <p:cNvSpPr txBox="1"/>
          <p:nvPr/>
        </p:nvSpPr>
        <p:spPr>
          <a:xfrm>
            <a:off x="4758011" y="2326978"/>
            <a:ext cx="2667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7F7F7F"/>
                </a:solidFill>
                <a:latin typeface="Lato"/>
                <a:ea typeface="Lato"/>
                <a:cs typeface="Lato"/>
                <a:sym typeface="Lato"/>
              </a:rPr>
              <a:t>PowerPoint Presentation</a:t>
            </a:r>
            <a:endParaRPr b="1" i="0" sz="1400" u="none" cap="none" strike="noStrike">
              <a:solidFill>
                <a:srgbClr val="7F7F7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23"/>
          <p:cNvSpPr txBox="1"/>
          <p:nvPr/>
        </p:nvSpPr>
        <p:spPr>
          <a:xfrm>
            <a:off x="1709250" y="3906463"/>
            <a:ext cx="8773500" cy="13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9255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200">
                <a:solidFill>
                  <a:srgbClr val="351C75"/>
                </a:solidFill>
                <a:latin typeface="Lato"/>
                <a:ea typeface="Lato"/>
                <a:cs typeface="Lato"/>
                <a:sym typeface="Lato"/>
              </a:rPr>
              <a:t>TITRE: Développement et Déploiement d’une API RESTful avec Node.js, TypeScript et MongoDB</a:t>
            </a:r>
            <a:endParaRPr sz="2800">
              <a:solidFill>
                <a:srgbClr val="351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1"/>
          <p:cNvSpPr/>
          <p:nvPr/>
        </p:nvSpPr>
        <p:spPr>
          <a:xfrm>
            <a:off x="8394886" y="-4191832"/>
            <a:ext cx="3797114" cy="10530509"/>
          </a:xfrm>
          <a:custGeom>
            <a:rect b="b" l="l" r="r" t="t"/>
            <a:pathLst>
              <a:path extrusionOk="0" h="4576865" w="1650336">
                <a:moveTo>
                  <a:pt x="1650336" y="0"/>
                </a:moveTo>
                <a:lnTo>
                  <a:pt x="1650336" y="356206"/>
                </a:lnTo>
                <a:cubicBezTo>
                  <a:pt x="1257399" y="366457"/>
                  <a:pt x="1060931" y="536445"/>
                  <a:pt x="1060931" y="866170"/>
                </a:cubicBezTo>
                <a:lnTo>
                  <a:pt x="1060931" y="1622147"/>
                </a:lnTo>
                <a:cubicBezTo>
                  <a:pt x="1060931" y="1989458"/>
                  <a:pt x="870441" y="2206428"/>
                  <a:pt x="489463" y="2273057"/>
                </a:cubicBezTo>
                <a:lnTo>
                  <a:pt x="489463" y="2303808"/>
                </a:lnTo>
                <a:cubicBezTo>
                  <a:pt x="870441" y="2370436"/>
                  <a:pt x="1060931" y="2587406"/>
                  <a:pt x="1060931" y="2954717"/>
                </a:cubicBezTo>
                <a:lnTo>
                  <a:pt x="1060931" y="3715820"/>
                </a:lnTo>
                <a:cubicBezTo>
                  <a:pt x="1060931" y="3890079"/>
                  <a:pt x="1110902" y="4016502"/>
                  <a:pt x="1210845" y="4095089"/>
                </a:cubicBezTo>
                <a:cubicBezTo>
                  <a:pt x="1310787" y="4173677"/>
                  <a:pt x="1457285" y="4214679"/>
                  <a:pt x="1650336" y="4218096"/>
                </a:cubicBezTo>
                <a:lnTo>
                  <a:pt x="1650336" y="4576865"/>
                </a:lnTo>
                <a:cubicBezTo>
                  <a:pt x="1325736" y="4573448"/>
                  <a:pt x="1074598" y="4499132"/>
                  <a:pt x="896922" y="4353915"/>
                </a:cubicBezTo>
                <a:cubicBezTo>
                  <a:pt x="719246" y="4208700"/>
                  <a:pt x="630408" y="4004543"/>
                  <a:pt x="630408" y="3741446"/>
                </a:cubicBezTo>
                <a:lnTo>
                  <a:pt x="630408" y="2964968"/>
                </a:lnTo>
                <a:cubicBezTo>
                  <a:pt x="630408" y="2787292"/>
                  <a:pt x="576592" y="2660441"/>
                  <a:pt x="468962" y="2584416"/>
                </a:cubicBezTo>
                <a:cubicBezTo>
                  <a:pt x="361331" y="2508392"/>
                  <a:pt x="205011" y="2470379"/>
                  <a:pt x="0" y="2470379"/>
                </a:cubicBezTo>
                <a:lnTo>
                  <a:pt x="0" y="2109048"/>
                </a:lnTo>
                <a:cubicBezTo>
                  <a:pt x="222095" y="2105631"/>
                  <a:pt x="382687" y="2064629"/>
                  <a:pt x="481775" y="1986041"/>
                </a:cubicBezTo>
                <a:cubicBezTo>
                  <a:pt x="580864" y="1907454"/>
                  <a:pt x="630408" y="1786156"/>
                  <a:pt x="630408" y="1622147"/>
                </a:cubicBezTo>
                <a:lnTo>
                  <a:pt x="630408" y="837981"/>
                </a:lnTo>
                <a:cubicBezTo>
                  <a:pt x="630408" y="573176"/>
                  <a:pt x="722663" y="367311"/>
                  <a:pt x="907172" y="220386"/>
                </a:cubicBezTo>
                <a:cubicBezTo>
                  <a:pt x="1091682" y="73462"/>
                  <a:pt x="1339404" y="0"/>
                  <a:pt x="1650336" y="0"/>
                </a:cubicBezTo>
                <a:close/>
              </a:path>
            </a:pathLst>
          </a:custGeom>
          <a:solidFill>
            <a:srgbClr val="00206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206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5" name="Google Shape;305;p41"/>
          <p:cNvSpPr/>
          <p:nvPr/>
        </p:nvSpPr>
        <p:spPr>
          <a:xfrm>
            <a:off x="3008672" y="1434585"/>
            <a:ext cx="7659328" cy="3988830"/>
          </a:xfrm>
          <a:prstGeom prst="roundRect">
            <a:avLst>
              <a:gd fmla="val 4014" name="adj"/>
            </a:avLst>
          </a:prstGeom>
          <a:solidFill>
            <a:schemeClr val="lt1"/>
          </a:solidFill>
          <a:ln>
            <a:noFill/>
          </a:ln>
          <a:effectLst>
            <a:outerShdw blurRad="292100" rotWithShape="0" algn="t" dir="5400000" dist="38100">
              <a:srgbClr val="000000">
                <a:alpha val="16862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41"/>
          <p:cNvSpPr/>
          <p:nvPr/>
        </p:nvSpPr>
        <p:spPr>
          <a:xfrm>
            <a:off x="3352050" y="2364300"/>
            <a:ext cx="7148700" cy="21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MERCI D’AVOIR SUIVI</a:t>
            </a:r>
            <a:endParaRPr sz="32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232A4E"/>
                </a:solidFill>
                <a:latin typeface="Play"/>
                <a:ea typeface="Play"/>
                <a:cs typeface="Play"/>
                <a:sym typeface="Play"/>
              </a:rPr>
              <a:t>DES QUESTIONS?</a:t>
            </a:r>
            <a:endParaRPr sz="3200">
              <a:solidFill>
                <a:srgbClr val="232A4E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07" name="Google Shape;307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24"/>
          <p:cNvGrpSpPr/>
          <p:nvPr/>
        </p:nvGrpSpPr>
        <p:grpSpPr>
          <a:xfrm>
            <a:off x="870536" y="1615391"/>
            <a:ext cx="3627233" cy="3627233"/>
            <a:chOff x="5211093" y="3886386"/>
            <a:chExt cx="3200029" cy="3200029"/>
          </a:xfrm>
        </p:grpSpPr>
        <p:sp>
          <p:nvSpPr>
            <p:cNvPr id="120" name="Google Shape;120;p24"/>
            <p:cNvSpPr/>
            <p:nvPr/>
          </p:nvSpPr>
          <p:spPr>
            <a:xfrm>
              <a:off x="5211093" y="3886386"/>
              <a:ext cx="3200029" cy="3200029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 cap="flat" cmpd="sng" w="9525">
              <a:solidFill>
                <a:srgbClr val="FFB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24"/>
            <p:cNvSpPr/>
            <p:nvPr/>
          </p:nvSpPr>
          <p:spPr>
            <a:xfrm>
              <a:off x="7621751" y="4071297"/>
              <a:ext cx="160174" cy="160174"/>
            </a:xfrm>
            <a:prstGeom prst="ellipse">
              <a:avLst/>
            </a:prstGeom>
            <a:solidFill>
              <a:schemeClr val="lt1"/>
            </a:solidFill>
            <a:ln cap="flat" cmpd="sng" w="38100">
              <a:solidFill>
                <a:srgbClr val="FFB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304800" rotWithShape="0" algn="t" dir="5400000" dist="38100">
                <a:schemeClr val="accent1">
                  <a:alpha val="40000"/>
                </a:scheme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24"/>
          <p:cNvSpPr/>
          <p:nvPr/>
        </p:nvSpPr>
        <p:spPr>
          <a:xfrm>
            <a:off x="1152225" y="2228697"/>
            <a:ext cx="3234900" cy="23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B000"/>
                </a:solidFill>
                <a:latin typeface="Play"/>
                <a:ea typeface="Play"/>
                <a:cs typeface="Play"/>
                <a:sym typeface="Play"/>
              </a:rPr>
              <a:t>Qu’est ce qu’un API et pourquoi c’est important?</a:t>
            </a:r>
            <a:endParaRPr b="1" i="0" sz="3600">
              <a:solidFill>
                <a:srgbClr val="FFB000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23" name="Google Shape;123;p24"/>
          <p:cNvSpPr/>
          <p:nvPr/>
        </p:nvSpPr>
        <p:spPr>
          <a:xfrm>
            <a:off x="6010475" y="227951"/>
            <a:ext cx="38745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Qu’est-ce qu’une API?</a:t>
            </a:r>
            <a:endParaRPr sz="2000"/>
          </a:p>
        </p:txBody>
      </p:sp>
      <p:sp>
        <p:nvSpPr>
          <p:cNvPr id="124" name="Google Shape;124;p24"/>
          <p:cNvSpPr/>
          <p:nvPr/>
        </p:nvSpPr>
        <p:spPr>
          <a:xfrm>
            <a:off x="6096000" y="769450"/>
            <a:ext cx="5225700" cy="17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Une </a:t>
            </a:r>
            <a:r>
              <a:rPr b="1" lang="en-US" sz="1600">
                <a:solidFill>
                  <a:schemeClr val="dk1"/>
                </a:solidFill>
              </a:rPr>
              <a:t>API</a:t>
            </a:r>
            <a:r>
              <a:rPr lang="en-US" sz="1600">
                <a:solidFill>
                  <a:schemeClr val="dk1"/>
                </a:solidFill>
              </a:rPr>
              <a:t> (Application Programming Interface) est un intermédiaire qui permet à deux applications ou systèmes de communiquer entre eux.Comme par exemple une base de données et un client.</a:t>
            </a:r>
            <a:endParaRPr sz="1900"/>
          </a:p>
        </p:txBody>
      </p:sp>
      <p:pic>
        <p:nvPicPr>
          <p:cNvPr id="125" name="Google Shape;12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4"/>
          <p:cNvSpPr txBox="1"/>
          <p:nvPr/>
        </p:nvSpPr>
        <p:spPr>
          <a:xfrm>
            <a:off x="6156800" y="2228700"/>
            <a:ext cx="39507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0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Pourquoi c’est important?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4"/>
          <p:cNvSpPr txBox="1"/>
          <p:nvPr/>
        </p:nvSpPr>
        <p:spPr>
          <a:xfrm>
            <a:off x="6107400" y="2724600"/>
            <a:ext cx="5864100" cy="3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>
                <a:solidFill>
                  <a:schemeClr val="dk1"/>
                </a:solidFill>
              </a:rPr>
              <a:t>Elles sont essentielles car elles :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Permettent l’intégration entre services</a:t>
            </a:r>
            <a:br>
              <a:rPr lang="en-US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Facilitent la réutilisation du code</a:t>
            </a:r>
            <a:br>
              <a:rPr lang="en-US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Rendent les systèmes évolutifs</a:t>
            </a:r>
            <a:br>
              <a:rPr lang="en-US" sz="1700">
                <a:solidFill>
                  <a:schemeClr val="dk1"/>
                </a:solidFill>
              </a:rPr>
            </a:b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chemeClr val="dk1"/>
                </a:solidFill>
              </a:rPr>
              <a:t>Exemple concret :</a:t>
            </a:r>
            <a:r>
              <a:rPr lang="en-US" sz="1700">
                <a:solidFill>
                  <a:schemeClr val="dk1"/>
                </a:solidFill>
              </a:rPr>
              <a:t> Quand tu commandes un Uber, l’application communique avec le serveur via une API.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750"/>
                                  </p:stCondLst>
                                  <p:childTnLst>
                                    <p:animRot by="-21600000">
                                      <p:cBhvr>
                                        <p:cTn dur="5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 title="ChatGPT Image 13 août 2025, 22_49_49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6944" l="-2743" r="0" t="10142"/>
          <a:stretch/>
        </p:blipFill>
        <p:spPr>
          <a:xfrm>
            <a:off x="6652750" y="1744425"/>
            <a:ext cx="5254026" cy="3659876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 txBox="1"/>
          <p:nvPr/>
        </p:nvSpPr>
        <p:spPr>
          <a:xfrm>
            <a:off x="952317" y="447684"/>
            <a:ext cx="3168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Comment ça fonctionne?</a:t>
            </a:r>
            <a:endParaRPr b="1" sz="3600">
              <a:solidFill>
                <a:srgbClr val="002069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34" name="Google Shape;134;p25"/>
          <p:cNvSpPr/>
          <p:nvPr/>
        </p:nvSpPr>
        <p:spPr>
          <a:xfrm flipH="1">
            <a:off x="1020850" y="1648274"/>
            <a:ext cx="23613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Description</a:t>
            </a:r>
            <a:endParaRPr b="1" sz="2000">
              <a:solidFill>
                <a:srgbClr val="002069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1020850" y="2186350"/>
            <a:ext cx="5631900" cy="3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chemeClr val="dk1"/>
                </a:solidFill>
              </a:rPr>
              <a:t>Le fonctionnement d’une API suit généralement ces étapes :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600">
                <a:solidFill>
                  <a:schemeClr val="dk1"/>
                </a:solidFill>
              </a:rPr>
              <a:t>Client</a:t>
            </a:r>
            <a:r>
              <a:rPr lang="en-US" sz="1600">
                <a:solidFill>
                  <a:schemeClr val="dk1"/>
                </a:solidFill>
              </a:rPr>
              <a:t> → Envoie une requête HTTP à l’API (par ex. via un navigateur, Postman, ou un script)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600">
                <a:solidFill>
                  <a:schemeClr val="dk1"/>
                </a:solidFill>
              </a:rPr>
              <a:t>Serveur</a:t>
            </a:r>
            <a:r>
              <a:rPr lang="en-US" sz="1600">
                <a:solidFill>
                  <a:schemeClr val="dk1"/>
                </a:solidFill>
              </a:rPr>
              <a:t> → Reçoit la requête, exécute le traitement nécessaire (base de données, calculs…)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600">
                <a:solidFill>
                  <a:schemeClr val="dk1"/>
                </a:solidFill>
              </a:rPr>
              <a:t>Serveur</a:t>
            </a:r>
            <a:r>
              <a:rPr lang="en-US" sz="1600">
                <a:solidFill>
                  <a:schemeClr val="dk1"/>
                </a:solidFill>
              </a:rPr>
              <a:t> → Renvoie une réponse HTTP avec les données ou un message d’erreur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</a:rPr>
              <a:t>Schéma simplifié :</a:t>
            </a:r>
            <a:br>
              <a:rPr b="1" lang="en-US" sz="1600">
                <a:solidFill>
                  <a:schemeClr val="dk1"/>
                </a:solidFill>
              </a:rPr>
            </a:br>
            <a:r>
              <a:rPr lang="en-US" sz="1600">
                <a:solidFill>
                  <a:schemeClr val="dk1"/>
                </a:solidFill>
              </a:rPr>
              <a:t> </a:t>
            </a:r>
            <a:r>
              <a:rPr lang="en-US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Client → Requête → Serveur → Réponse → Client</a:t>
            </a:r>
            <a:endParaRPr sz="16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F7F7F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endParaRPr sz="1500"/>
          </a:p>
        </p:txBody>
      </p:sp>
      <p:pic>
        <p:nvPicPr>
          <p:cNvPr id="136" name="Google Shape;136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/>
        </p:nvSpPr>
        <p:spPr>
          <a:xfrm>
            <a:off x="344912" y="2012313"/>
            <a:ext cx="48258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Qu’est-ce qu’un endpoint et les méthodes HTTP ?</a:t>
            </a:r>
            <a:endParaRPr b="1" sz="3600">
              <a:solidFill>
                <a:srgbClr val="002069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42" name="Google Shape;14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70177" y="6088275"/>
            <a:ext cx="1557122" cy="39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/>
        </p:nvSpPr>
        <p:spPr>
          <a:xfrm>
            <a:off x="4737325" y="649875"/>
            <a:ext cx="7029300" cy="54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>
                <a:solidFill>
                  <a:schemeClr val="dk1"/>
                </a:solidFill>
              </a:rPr>
              <a:t>Endpoint</a:t>
            </a:r>
            <a:r>
              <a:rPr lang="en-US" sz="1900">
                <a:solidFill>
                  <a:schemeClr val="dk1"/>
                </a:solidFill>
              </a:rPr>
              <a:t> : Une URL spécifique permettant d’accéder à une ressource donnée dans l’API.(ex: api/users/)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900">
                <a:solidFill>
                  <a:schemeClr val="dk1"/>
                </a:solidFill>
              </a:rPr>
              <a:t>Méthodes HTTP principales</a:t>
            </a:r>
            <a:r>
              <a:rPr lang="en-US" sz="1900">
                <a:solidFill>
                  <a:schemeClr val="dk1"/>
                </a:solidFill>
              </a:rPr>
              <a:t> :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en-US" sz="1900">
                <a:solidFill>
                  <a:schemeClr val="dk1"/>
                </a:solidFill>
              </a:rPr>
              <a:t> → Lire des données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POST</a:t>
            </a:r>
            <a:r>
              <a:rPr lang="en-US" sz="1900">
                <a:solidFill>
                  <a:schemeClr val="dk1"/>
                </a:solidFill>
              </a:rPr>
              <a:t> → Créer de nouvelles données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PUT</a:t>
            </a:r>
            <a:r>
              <a:rPr lang="en-US" sz="1900">
                <a:solidFill>
                  <a:schemeClr val="dk1"/>
                </a:solidFill>
              </a:rPr>
              <a:t> / </a:t>
            </a:r>
            <a:r>
              <a:rPr lang="en-US" sz="19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PATCH</a:t>
            </a:r>
            <a:r>
              <a:rPr lang="en-US" sz="1900">
                <a:solidFill>
                  <a:schemeClr val="dk1"/>
                </a:solidFill>
              </a:rPr>
              <a:t> → Mettre à jour des données</a:t>
            </a:r>
            <a:br>
              <a:rPr lang="en-US" sz="1900">
                <a:solidFill>
                  <a:schemeClr val="dk1"/>
                </a:solidFill>
              </a:rPr>
            </a:b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DELETE</a:t>
            </a:r>
            <a:r>
              <a:rPr lang="en-US" sz="1900">
                <a:solidFill>
                  <a:schemeClr val="dk1"/>
                </a:solidFill>
              </a:rPr>
              <a:t> → Supprimer des données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Exemple :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GET /api/users</a:t>
            </a:r>
            <a:r>
              <a:rPr lang="en-US" sz="1800">
                <a:solidFill>
                  <a:schemeClr val="dk1"/>
                </a:solidFill>
              </a:rPr>
              <a:t> → Récupère tous les utilisateurs</a:t>
            </a:r>
            <a:endParaRPr sz="2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/>
        </p:nvSpPr>
        <p:spPr>
          <a:xfrm>
            <a:off x="344900" y="2012325"/>
            <a:ext cx="4170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Principes RESTful &amp; Bonnes pratiques</a:t>
            </a:r>
            <a:endParaRPr b="1" sz="3600">
              <a:solidFill>
                <a:srgbClr val="002069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49" name="Google Shape;14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70177" y="6088275"/>
            <a:ext cx="1557122" cy="39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4378175" y="649875"/>
            <a:ext cx="7713000" cy="54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REST</a:t>
            </a:r>
            <a:r>
              <a:rPr lang="en-US" sz="1900">
                <a:solidFill>
                  <a:schemeClr val="dk1"/>
                </a:solidFill>
              </a:rPr>
              <a:t> (</a:t>
            </a:r>
            <a:r>
              <a:rPr i="1" lang="en-US" sz="1900">
                <a:solidFill>
                  <a:schemeClr val="dk1"/>
                </a:solidFill>
              </a:rPr>
              <a:t>Representational State Transfer</a:t>
            </a:r>
            <a:r>
              <a:rPr lang="en-US" sz="1900">
                <a:solidFill>
                  <a:schemeClr val="dk1"/>
                </a:solidFill>
              </a:rPr>
              <a:t>) : Style d’architecture pour créer des APIs simples et cohérentes.</a:t>
            </a:r>
            <a:endParaRPr sz="19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b="1" lang="en-US" sz="2000">
                <a:solidFill>
                  <a:schemeClr val="dk1"/>
                </a:solidFill>
              </a:rPr>
              <a:t>Principes clés</a:t>
            </a:r>
            <a:r>
              <a:rPr lang="en-US" sz="2000">
                <a:solidFill>
                  <a:schemeClr val="dk1"/>
                </a:solidFill>
              </a:rPr>
              <a:t> :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-US" sz="2000">
                <a:solidFill>
                  <a:schemeClr val="dk1"/>
                </a:solidFill>
              </a:rPr>
              <a:t>Utiliser des URLs claires et basées sur les ressources.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-US" sz="2000">
                <a:solidFill>
                  <a:schemeClr val="dk1"/>
                </a:solidFill>
              </a:rPr>
              <a:t>Respecter les méthodes HTTP.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-US" sz="2000">
                <a:solidFill>
                  <a:schemeClr val="dk1"/>
                </a:solidFill>
              </a:rPr>
              <a:t>Retourner des statuts HTTP appropriés (</a:t>
            </a:r>
            <a:r>
              <a:rPr lang="en-US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200 OK</a:t>
            </a:r>
            <a:r>
              <a:rPr lang="en-US" sz="2000">
                <a:solidFill>
                  <a:schemeClr val="dk1"/>
                </a:solidFill>
              </a:rPr>
              <a:t>, </a:t>
            </a:r>
            <a:r>
              <a:rPr lang="en-US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404 Not Found</a:t>
            </a:r>
            <a:r>
              <a:rPr lang="en-US" sz="2000">
                <a:solidFill>
                  <a:schemeClr val="dk1"/>
                </a:solidFill>
              </a:rPr>
              <a:t>, etc.).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-US" sz="2000">
                <a:solidFill>
                  <a:schemeClr val="dk1"/>
                </a:solidFill>
              </a:rPr>
              <a:t>Rester sans état (</a:t>
            </a:r>
            <a:r>
              <a:rPr i="1" lang="en-US" sz="2000">
                <a:solidFill>
                  <a:schemeClr val="dk1"/>
                </a:solidFill>
              </a:rPr>
              <a:t>stateless</a:t>
            </a:r>
            <a:r>
              <a:rPr lang="en-US" sz="2000">
                <a:solidFill>
                  <a:schemeClr val="dk1"/>
                </a:solidFill>
              </a:rPr>
              <a:t>) : chaque requête contient toutes les infos nécessaires.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1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/>
        </p:nvSpPr>
        <p:spPr>
          <a:xfrm>
            <a:off x="344900" y="2012325"/>
            <a:ext cx="4170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Principes RESTful &amp; Bonnes pratiques</a:t>
            </a:r>
            <a:endParaRPr b="1" sz="3600">
              <a:solidFill>
                <a:srgbClr val="002069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56" name="Google Shape;15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70177" y="6088275"/>
            <a:ext cx="1557122" cy="39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8"/>
          <p:cNvSpPr txBox="1"/>
          <p:nvPr/>
        </p:nvSpPr>
        <p:spPr>
          <a:xfrm>
            <a:off x="3796700" y="709800"/>
            <a:ext cx="7713000" cy="54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b="1" lang="en-US" sz="2000">
                <a:solidFill>
                  <a:schemeClr val="dk1"/>
                </a:solidFill>
              </a:rPr>
              <a:t>Principes clés</a:t>
            </a:r>
            <a:r>
              <a:rPr lang="en-US" sz="2000">
                <a:solidFill>
                  <a:schemeClr val="dk1"/>
                </a:solidFill>
              </a:rPr>
              <a:t> :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romanLcPeriod"/>
            </a:pPr>
            <a:r>
              <a:rPr lang="en-US" sz="2000">
                <a:solidFill>
                  <a:schemeClr val="dk1"/>
                </a:solidFill>
              </a:rPr>
              <a:t>Utiliser des URLs claires et basées sur les ressources.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romanLcPeriod"/>
            </a:pPr>
            <a:r>
              <a:rPr lang="en-US" sz="2000">
                <a:solidFill>
                  <a:schemeClr val="dk1"/>
                </a:solidFill>
              </a:rPr>
              <a:t>Respecter les méthodes HTTP.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romanLcPeriod"/>
            </a:pPr>
            <a:r>
              <a:rPr lang="en-US" sz="2000">
                <a:solidFill>
                  <a:schemeClr val="dk1"/>
                </a:solidFill>
              </a:rPr>
              <a:t>Retourner des statuts HTTP appropriés (</a:t>
            </a:r>
            <a:r>
              <a:rPr lang="en-US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200 OK</a:t>
            </a:r>
            <a:r>
              <a:rPr lang="en-US" sz="2000">
                <a:solidFill>
                  <a:schemeClr val="dk1"/>
                </a:solidFill>
              </a:rPr>
              <a:t>, </a:t>
            </a:r>
            <a:r>
              <a:rPr lang="en-US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404 Not Found</a:t>
            </a:r>
            <a:r>
              <a:rPr lang="en-US" sz="2000">
                <a:solidFill>
                  <a:schemeClr val="dk1"/>
                </a:solidFill>
              </a:rPr>
              <a:t>, etc.).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-US" sz="2000">
                <a:solidFill>
                  <a:schemeClr val="dk1"/>
                </a:solidFill>
              </a:rPr>
              <a:t>Rester sans état (</a:t>
            </a:r>
            <a:r>
              <a:rPr i="1" lang="en-US" sz="2000">
                <a:solidFill>
                  <a:schemeClr val="dk1"/>
                </a:solidFill>
              </a:rPr>
              <a:t>stateless</a:t>
            </a:r>
            <a:r>
              <a:rPr lang="en-US" sz="2000">
                <a:solidFill>
                  <a:schemeClr val="dk1"/>
                </a:solidFill>
              </a:rPr>
              <a:t>) : chaque requête contient toutes les infos nécessaires.</a:t>
            </a:r>
            <a:br>
              <a:rPr lang="en-US" sz="2900">
                <a:solidFill>
                  <a:schemeClr val="dk1"/>
                </a:solidFill>
              </a:rPr>
            </a:br>
            <a:endParaRPr sz="2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 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9" title="ChatGPT Image 13 août 2025, 23_24_01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7213" l="115960" r="-190207" t="-2087"/>
          <a:stretch/>
        </p:blipFill>
        <p:spPr>
          <a:xfrm>
            <a:off x="7080325" y="1003925"/>
            <a:ext cx="4959652" cy="508837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9"/>
          <p:cNvSpPr/>
          <p:nvPr/>
        </p:nvSpPr>
        <p:spPr>
          <a:xfrm>
            <a:off x="841750" y="2103950"/>
            <a:ext cx="5657100" cy="23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CRUD: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US" sz="1500">
                <a:solidFill>
                  <a:schemeClr val="dk1"/>
                </a:solidFill>
              </a:rPr>
              <a:t>C</a:t>
            </a:r>
            <a:r>
              <a:rPr lang="en-US" sz="1500">
                <a:solidFill>
                  <a:schemeClr val="dk1"/>
                </a:solidFill>
              </a:rPr>
              <a:t>reate → Ajouter des données (POST)</a:t>
            </a:r>
            <a:br>
              <a:rPr lang="en-US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US" sz="1500">
                <a:solidFill>
                  <a:schemeClr val="dk1"/>
                </a:solidFill>
              </a:rPr>
              <a:t>R</a:t>
            </a:r>
            <a:r>
              <a:rPr lang="en-US" sz="1500">
                <a:solidFill>
                  <a:schemeClr val="dk1"/>
                </a:solidFill>
              </a:rPr>
              <a:t>ead → Lire des données (GET)</a:t>
            </a:r>
            <a:br>
              <a:rPr lang="en-US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US" sz="1500">
                <a:solidFill>
                  <a:schemeClr val="dk1"/>
                </a:solidFill>
              </a:rPr>
              <a:t>U</a:t>
            </a:r>
            <a:r>
              <a:rPr lang="en-US" sz="1500">
                <a:solidFill>
                  <a:schemeClr val="dk1"/>
                </a:solidFill>
              </a:rPr>
              <a:t>pdate → Modifier des données (PUT/PATCH)</a:t>
            </a:r>
            <a:br>
              <a:rPr lang="en-US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US" sz="1500">
                <a:solidFill>
                  <a:schemeClr val="dk1"/>
                </a:solidFill>
              </a:rPr>
              <a:t>D</a:t>
            </a:r>
            <a:r>
              <a:rPr lang="en-US" sz="1500">
                <a:solidFill>
                  <a:schemeClr val="dk1"/>
                </a:solidFill>
              </a:rPr>
              <a:t>elete → Supprimer des données (DELETE)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7F7F7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64" name="Google Shape;164;p29"/>
          <p:cNvSpPr/>
          <p:nvPr/>
        </p:nvSpPr>
        <p:spPr>
          <a:xfrm>
            <a:off x="927275" y="4976752"/>
            <a:ext cx="5255400" cy="8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7F7F7F"/>
                </a:solidFill>
                <a:latin typeface="Play"/>
                <a:ea typeface="Play"/>
                <a:cs typeface="Play"/>
                <a:sym typeface="Play"/>
              </a:rPr>
              <a:t>L’API interagit avec une base (ex. MongoDB) pour stocker, lire, mettre à jour ou supprimer des données.</a:t>
            </a:r>
            <a:endParaRPr sz="1600"/>
          </a:p>
        </p:txBody>
      </p:sp>
      <p:sp>
        <p:nvSpPr>
          <p:cNvPr id="165" name="Google Shape;165;p29"/>
          <p:cNvSpPr txBox="1"/>
          <p:nvPr/>
        </p:nvSpPr>
        <p:spPr>
          <a:xfrm>
            <a:off x="892913" y="4537995"/>
            <a:ext cx="372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Intégration</a:t>
            </a:r>
            <a:endParaRPr b="1" sz="1800">
              <a:solidFill>
                <a:srgbClr val="002069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66" name="Google Shape;166;p29"/>
          <p:cNvSpPr txBox="1"/>
          <p:nvPr/>
        </p:nvSpPr>
        <p:spPr>
          <a:xfrm>
            <a:off x="739176" y="484256"/>
            <a:ext cx="40341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rgbClr val="FFB000"/>
                </a:solidFill>
                <a:latin typeface="Play"/>
                <a:ea typeface="Play"/>
                <a:cs typeface="Play"/>
                <a:sym typeface="Play"/>
              </a:rPr>
              <a:t>Intégration d’une base de données et opérations CRUD</a:t>
            </a:r>
            <a:r>
              <a:rPr b="1" lang="en-US" sz="2900">
                <a:solidFill>
                  <a:srgbClr val="FFB000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endParaRPr b="1" sz="2900">
              <a:solidFill>
                <a:srgbClr val="FFB000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167" name="Google Shape;167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45179" y="6428225"/>
            <a:ext cx="1020889" cy="256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9" title="ChatGPT Image 13 août 2025, 23_24_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900" y="735400"/>
            <a:ext cx="6037075" cy="557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/>
          <p:nvPr/>
        </p:nvSpPr>
        <p:spPr>
          <a:xfrm rot="10800000">
            <a:off x="10243574" y="1572521"/>
            <a:ext cx="1338826" cy="3712958"/>
          </a:xfrm>
          <a:custGeom>
            <a:rect b="b" l="l" r="r" t="t"/>
            <a:pathLst>
              <a:path extrusionOk="0" h="4576865" w="1650336">
                <a:moveTo>
                  <a:pt x="1650336" y="0"/>
                </a:moveTo>
                <a:lnTo>
                  <a:pt x="1650336" y="356206"/>
                </a:lnTo>
                <a:cubicBezTo>
                  <a:pt x="1257399" y="366457"/>
                  <a:pt x="1060931" y="536445"/>
                  <a:pt x="1060931" y="866170"/>
                </a:cubicBezTo>
                <a:lnTo>
                  <a:pt x="1060931" y="1622147"/>
                </a:lnTo>
                <a:cubicBezTo>
                  <a:pt x="1060931" y="1989458"/>
                  <a:pt x="870441" y="2206428"/>
                  <a:pt x="489463" y="2273057"/>
                </a:cubicBezTo>
                <a:lnTo>
                  <a:pt x="489463" y="2303808"/>
                </a:lnTo>
                <a:cubicBezTo>
                  <a:pt x="870441" y="2370436"/>
                  <a:pt x="1060931" y="2587406"/>
                  <a:pt x="1060931" y="2954717"/>
                </a:cubicBezTo>
                <a:lnTo>
                  <a:pt x="1060931" y="3715820"/>
                </a:lnTo>
                <a:cubicBezTo>
                  <a:pt x="1060931" y="3890079"/>
                  <a:pt x="1110902" y="4016502"/>
                  <a:pt x="1210845" y="4095089"/>
                </a:cubicBezTo>
                <a:cubicBezTo>
                  <a:pt x="1310787" y="4173677"/>
                  <a:pt x="1457285" y="4214679"/>
                  <a:pt x="1650336" y="4218096"/>
                </a:cubicBezTo>
                <a:lnTo>
                  <a:pt x="1650336" y="4576865"/>
                </a:lnTo>
                <a:cubicBezTo>
                  <a:pt x="1325736" y="4573448"/>
                  <a:pt x="1074598" y="4499132"/>
                  <a:pt x="896922" y="4353915"/>
                </a:cubicBezTo>
                <a:cubicBezTo>
                  <a:pt x="719246" y="4208700"/>
                  <a:pt x="630408" y="4004543"/>
                  <a:pt x="630408" y="3741446"/>
                </a:cubicBezTo>
                <a:lnTo>
                  <a:pt x="630408" y="2964968"/>
                </a:lnTo>
                <a:cubicBezTo>
                  <a:pt x="630408" y="2787292"/>
                  <a:pt x="576592" y="2660441"/>
                  <a:pt x="468962" y="2584416"/>
                </a:cubicBezTo>
                <a:cubicBezTo>
                  <a:pt x="361331" y="2508392"/>
                  <a:pt x="205011" y="2470379"/>
                  <a:pt x="0" y="2470379"/>
                </a:cubicBezTo>
                <a:lnTo>
                  <a:pt x="0" y="2109048"/>
                </a:lnTo>
                <a:cubicBezTo>
                  <a:pt x="222095" y="2105631"/>
                  <a:pt x="382687" y="2064629"/>
                  <a:pt x="481775" y="1986041"/>
                </a:cubicBezTo>
                <a:cubicBezTo>
                  <a:pt x="580864" y="1907454"/>
                  <a:pt x="630408" y="1786156"/>
                  <a:pt x="630408" y="1622147"/>
                </a:cubicBezTo>
                <a:lnTo>
                  <a:pt x="630408" y="837981"/>
                </a:lnTo>
                <a:cubicBezTo>
                  <a:pt x="630408" y="573176"/>
                  <a:pt x="722663" y="367311"/>
                  <a:pt x="907172" y="220386"/>
                </a:cubicBezTo>
                <a:cubicBezTo>
                  <a:pt x="1091682" y="73462"/>
                  <a:pt x="1339404" y="0"/>
                  <a:pt x="1650336" y="0"/>
                </a:cubicBezTo>
                <a:close/>
              </a:path>
            </a:pathLst>
          </a:custGeom>
          <a:solidFill>
            <a:srgbClr val="FFB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74" name="Google Shape;174;p30"/>
          <p:cNvSpPr/>
          <p:nvPr/>
        </p:nvSpPr>
        <p:spPr>
          <a:xfrm>
            <a:off x="5623559" y="115473"/>
            <a:ext cx="4130100" cy="17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2069"/>
                </a:solidFill>
                <a:latin typeface="Play"/>
                <a:ea typeface="Play"/>
                <a:cs typeface="Play"/>
                <a:sym typeface="Play"/>
              </a:rPr>
              <a:t>Technologies intégré dans mon API.</a:t>
            </a:r>
            <a:endParaRPr/>
          </a:p>
        </p:txBody>
      </p:sp>
      <p:sp>
        <p:nvSpPr>
          <p:cNvPr id="175" name="Google Shape;175;p30"/>
          <p:cNvSpPr/>
          <p:nvPr/>
        </p:nvSpPr>
        <p:spPr>
          <a:xfrm>
            <a:off x="5623575" y="3063850"/>
            <a:ext cx="4698900" cy="31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Node.js</a:t>
            </a:r>
            <a:r>
              <a:rPr lang="en-US" sz="1600">
                <a:solidFill>
                  <a:schemeClr val="dk1"/>
                </a:solidFill>
              </a:rPr>
              <a:t> : Environnement d’exécution JavaScript côté serveur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npm</a:t>
            </a:r>
            <a:r>
              <a:rPr lang="en-US" sz="1600">
                <a:solidFill>
                  <a:schemeClr val="dk1"/>
                </a:solidFill>
              </a:rPr>
              <a:t> : Gestionnaire de packages pour installer, mettre à jour et gérer les dépendances du projet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solidFill>
                  <a:schemeClr val="dk1"/>
                </a:solidFill>
              </a:rPr>
              <a:t>Exemple :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npm install express</a:t>
            </a:r>
            <a:endParaRPr sz="16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F7F7F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76" name="Google Shape;176;p30"/>
          <p:cNvSpPr/>
          <p:nvPr/>
        </p:nvSpPr>
        <p:spPr>
          <a:xfrm>
            <a:off x="5623575" y="2000850"/>
            <a:ext cx="2517000" cy="667200"/>
          </a:xfrm>
          <a:prstGeom prst="roundRect">
            <a:avLst>
              <a:gd fmla="val 50000" name="adj"/>
            </a:avLst>
          </a:prstGeom>
          <a:solidFill>
            <a:srgbClr val="FFB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5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Node.js &amp; npm</a:t>
            </a:r>
            <a:endParaRPr b="1" sz="205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grpSp>
        <p:nvGrpSpPr>
          <p:cNvPr id="177" name="Google Shape;177;p30"/>
          <p:cNvGrpSpPr/>
          <p:nvPr/>
        </p:nvGrpSpPr>
        <p:grpSpPr>
          <a:xfrm>
            <a:off x="1342633" y="6429418"/>
            <a:ext cx="2626016" cy="246221"/>
            <a:chOff x="666027" y="6491338"/>
            <a:chExt cx="2626016" cy="246221"/>
          </a:xfrm>
        </p:grpSpPr>
        <p:sp>
          <p:nvSpPr>
            <p:cNvPr id="178" name="Google Shape;178;p30"/>
            <p:cNvSpPr/>
            <p:nvPr/>
          </p:nvSpPr>
          <p:spPr>
            <a:xfrm>
              <a:off x="666027" y="6562424"/>
              <a:ext cx="95578" cy="93971"/>
            </a:xfrm>
            <a:custGeom>
              <a:rect b="b" l="l" r="r" t="t"/>
              <a:pathLst>
                <a:path extrusionOk="0" h="54" w="55">
                  <a:moveTo>
                    <a:pt x="27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4"/>
                    <a:pt x="27" y="54"/>
                  </a:cubicBezTo>
                  <a:close/>
                  <a:moveTo>
                    <a:pt x="4" y="27"/>
                  </a:moveTo>
                  <a:cubicBezTo>
                    <a:pt x="4" y="40"/>
                    <a:pt x="15" y="50"/>
                    <a:pt x="27" y="50"/>
                  </a:cubicBezTo>
                  <a:cubicBezTo>
                    <a:pt x="40" y="50"/>
                    <a:pt x="50" y="40"/>
                    <a:pt x="50" y="27"/>
                  </a:cubicBezTo>
                  <a:cubicBezTo>
                    <a:pt x="50" y="14"/>
                    <a:pt x="40" y="4"/>
                    <a:pt x="27" y="4"/>
                  </a:cubicBezTo>
                  <a:cubicBezTo>
                    <a:pt x="15" y="4"/>
                    <a:pt x="4" y="14"/>
                    <a:pt x="4" y="27"/>
                  </a:cubicBezTo>
                  <a:close/>
                  <a:moveTo>
                    <a:pt x="41" y="37"/>
                  </a:moveTo>
                  <a:cubicBezTo>
                    <a:pt x="41" y="42"/>
                    <a:pt x="33" y="44"/>
                    <a:pt x="28" y="44"/>
                  </a:cubicBezTo>
                  <a:cubicBezTo>
                    <a:pt x="18" y="44"/>
                    <a:pt x="11" y="37"/>
                    <a:pt x="11" y="27"/>
                  </a:cubicBezTo>
                  <a:cubicBezTo>
                    <a:pt x="11" y="17"/>
                    <a:pt x="18" y="10"/>
                    <a:pt x="28" y="10"/>
                  </a:cubicBezTo>
                  <a:cubicBezTo>
                    <a:pt x="31" y="10"/>
                    <a:pt x="40" y="11"/>
                    <a:pt x="40" y="17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6"/>
                    <a:pt x="31" y="15"/>
                    <a:pt x="28" y="15"/>
                  </a:cubicBezTo>
                  <a:cubicBezTo>
                    <a:pt x="21" y="15"/>
                    <a:pt x="16" y="20"/>
                    <a:pt x="16" y="27"/>
                  </a:cubicBezTo>
                  <a:cubicBezTo>
                    <a:pt x="16" y="34"/>
                    <a:pt x="21" y="39"/>
                    <a:pt x="28" y="39"/>
                  </a:cubicBezTo>
                  <a:cubicBezTo>
                    <a:pt x="31" y="39"/>
                    <a:pt x="35" y="38"/>
                    <a:pt x="35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3"/>
                    <a:pt x="36" y="33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3"/>
                    <a:pt x="41" y="33"/>
                    <a:pt x="41" y="33"/>
                  </a:cubicBezTo>
                  <a:lnTo>
                    <a:pt x="41" y="3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2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179" name="Google Shape;179;p30"/>
            <p:cNvSpPr txBox="1"/>
            <p:nvPr/>
          </p:nvSpPr>
          <p:spPr>
            <a:xfrm>
              <a:off x="771801" y="6491338"/>
              <a:ext cx="2520242" cy="2462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>
                  <a:solidFill>
                    <a:schemeClr val="lt1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2019.All Rights Reserved</a:t>
              </a:r>
              <a:endParaRPr b="0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pic>
        <p:nvPicPr>
          <p:cNvPr id="180" name="Google Shape;18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10979" y="6223000"/>
            <a:ext cx="1020889" cy="2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3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